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4" r:id="rId5"/>
  </p:sldMasterIdLst>
  <p:notesMasterIdLst>
    <p:notesMasterId r:id="rId62"/>
  </p:notesMasterIdLst>
  <p:sldIdLst>
    <p:sldId id="1194" r:id="rId6"/>
    <p:sldId id="1232" r:id="rId7"/>
    <p:sldId id="1104" r:id="rId8"/>
    <p:sldId id="1101" r:id="rId9"/>
    <p:sldId id="1102" r:id="rId10"/>
    <p:sldId id="873" r:id="rId11"/>
    <p:sldId id="874" r:id="rId12"/>
    <p:sldId id="1202" r:id="rId13"/>
    <p:sldId id="876" r:id="rId14"/>
    <p:sldId id="877" r:id="rId15"/>
    <p:sldId id="878" r:id="rId16"/>
    <p:sldId id="1163" r:id="rId17"/>
    <p:sldId id="1183" r:id="rId18"/>
    <p:sldId id="1166" r:id="rId19"/>
    <p:sldId id="879" r:id="rId20"/>
    <p:sldId id="880" r:id="rId21"/>
    <p:sldId id="1219" r:id="rId22"/>
    <p:sldId id="1224" r:id="rId23"/>
    <p:sldId id="1227" r:id="rId24"/>
    <p:sldId id="1164" r:id="rId25"/>
    <p:sldId id="1165" r:id="rId26"/>
    <p:sldId id="1209" r:id="rId27"/>
    <p:sldId id="1206" r:id="rId28"/>
    <p:sldId id="1171" r:id="rId29"/>
    <p:sldId id="1170" r:id="rId30"/>
    <p:sldId id="1169" r:id="rId31"/>
    <p:sldId id="1217" r:id="rId32"/>
    <p:sldId id="1172" r:id="rId33"/>
    <p:sldId id="1228" r:id="rId34"/>
    <p:sldId id="1229" r:id="rId35"/>
    <p:sldId id="1198" r:id="rId36"/>
    <p:sldId id="1167" r:id="rId37"/>
    <p:sldId id="1221" r:id="rId38"/>
    <p:sldId id="1199" r:id="rId39"/>
    <p:sldId id="894" r:id="rId40"/>
    <p:sldId id="1240" r:id="rId41"/>
    <p:sldId id="1239" r:id="rId42"/>
    <p:sldId id="1238" r:id="rId43"/>
    <p:sldId id="1237" r:id="rId44"/>
    <p:sldId id="1236" r:id="rId45"/>
    <p:sldId id="1235" r:id="rId46"/>
    <p:sldId id="1234" r:id="rId47"/>
    <p:sldId id="1233" r:id="rId48"/>
    <p:sldId id="256" r:id="rId49"/>
    <p:sldId id="1189" r:id="rId50"/>
    <p:sldId id="1175" r:id="rId51"/>
    <p:sldId id="1160" r:id="rId52"/>
    <p:sldId id="1180" r:id="rId53"/>
    <p:sldId id="1068" r:id="rId54"/>
    <p:sldId id="1177" r:id="rId55"/>
    <p:sldId id="1178" r:id="rId56"/>
    <p:sldId id="1222" r:id="rId57"/>
    <p:sldId id="258" r:id="rId58"/>
    <p:sldId id="1070" r:id="rId59"/>
    <p:sldId id="1105" r:id="rId60"/>
    <p:sldId id="1182" r:id="rId6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1BD"/>
    <a:srgbClr val="FF9900"/>
    <a:srgbClr val="E60003"/>
    <a:srgbClr val="AEAEAE"/>
    <a:srgbClr val="D9D9D9"/>
    <a:srgbClr val="E7E1ED"/>
    <a:srgbClr val="F6F6F6"/>
    <a:srgbClr val="E7E0EC"/>
    <a:srgbClr val="DED9C4"/>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731DE2-BEF1-0BE6-3E26-05A747AFA80D}" v="50" dt="2023-10-17T07:22:33.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8" autoAdjust="0"/>
    <p:restoredTop sz="95374" autoAdjust="0"/>
  </p:normalViewPr>
  <p:slideViewPr>
    <p:cSldViewPr snapToGrid="0">
      <p:cViewPr varScale="1">
        <p:scale>
          <a:sx n="117" d="100"/>
          <a:sy n="117" d="100"/>
        </p:scale>
        <p:origin x="1344" y="184"/>
      </p:cViewPr>
      <p:guideLst>
        <p:guide orient="horz" pos="2160"/>
        <p:guide pos="2880"/>
      </p:guideLst>
    </p:cSldViewPr>
  </p:slideViewPr>
  <p:outlineViewPr>
    <p:cViewPr>
      <p:scale>
        <a:sx n="33" d="100"/>
        <a:sy n="33" d="100"/>
      </p:scale>
      <p:origin x="0" y="-10608"/>
    </p:cViewPr>
  </p:outlineViewPr>
  <p:notesTextViewPr>
    <p:cViewPr>
      <p:scale>
        <a:sx n="125" d="100"/>
        <a:sy n="125" d="100"/>
      </p:scale>
      <p:origin x="0" y="0"/>
    </p:cViewPr>
  </p:notesTextViewPr>
  <p:sorterViewPr>
    <p:cViewPr varScale="1">
      <p:scale>
        <a:sx n="1" d="1"/>
        <a:sy n="1" d="1"/>
      </p:scale>
      <p:origin x="0" y="-122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37C0861F-1FA5-2B48-9252-5D3BABBEB9A0}" type="presOf" srcId="{6EC6BE40-5EB9-FD45-BBDD-24A3EA385FE2}" destId="{C7F5A47E-99E9-BD4C-BFC0-3122D1C67F69}" srcOrd="1"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2C42453E-F22F-0240-9198-37CA90227F0F}" type="presOf" srcId="{E8CB10DA-2777-A447-989D-7C49BC590859}" destId="{692A5CD9-11E5-4740-9C4A-B7F405704106}" srcOrd="0" destOrd="0" presId="urn:microsoft.com/office/officeart/2005/8/layout/process1"/>
    <dgm:cxn modelId="{2908FF5E-C822-9E48-A4E7-5158167D61DC}" type="presOf" srcId="{0B5A6433-9977-DC49-979A-268F9974ABC1}" destId="{D70CB62F-B0E1-B844-84FE-7AEBF84402F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C9471570-3D3B-2E41-890F-2C9A94FB82AF}" type="presOf" srcId="{0C136ECA-FDE0-5447-9252-9E4AF032156E}" destId="{0D526FF1-1258-1143-A035-63ED16F88717}" srcOrd="1"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D4512256-5133-884D-8185-2EE7BBA67EAB}" type="presOf" srcId="{5B1224A4-CC11-1D47-999D-E3265E5B7276}" destId="{AEA643CE-6B3B-E142-8D4B-1F787A3FA4B2}" srcOrd="1" destOrd="0" presId="urn:microsoft.com/office/officeart/2005/8/layout/process1"/>
    <dgm:cxn modelId="{6C7C1B7C-894E-574D-94E6-A205A02B6080}" type="presOf" srcId="{0C136ECA-FDE0-5447-9252-9E4AF032156E}" destId="{39CDF0DC-5990-D643-9AC9-3EEA8B29948E}" srcOrd="0" destOrd="0" presId="urn:microsoft.com/office/officeart/2005/8/layout/process1"/>
    <dgm:cxn modelId="{79297C8F-D6F6-744F-A70B-6862D8B88361}" type="presOf" srcId="{AC235146-E2E4-C84B-A959-A3A605906A4C}" destId="{C5AFF1C2-1D68-B74B-A639-0BEBF769FE50}" srcOrd="0" destOrd="0" presId="urn:microsoft.com/office/officeart/2005/8/layout/process1"/>
    <dgm:cxn modelId="{410DE090-2239-D045-840E-BF1C4B7C869D}" type="presOf" srcId="{CCF6D926-C36A-D646-B809-4E0619023773}" destId="{BC21F6AF-682A-EE4D-9498-D8267C852F8A}" srcOrd="0" destOrd="0" presId="urn:microsoft.com/office/officeart/2005/8/layout/process1"/>
    <dgm:cxn modelId="{6AB28699-4D47-C64C-B469-85C09DC68919}" type="presOf" srcId="{80D50F67-9F95-3941-A305-CEA7FA385FC6}" destId="{80DAA5FF-5919-C24C-90B4-DE55E0C6DDBA}" srcOrd="0" destOrd="0" presId="urn:microsoft.com/office/officeart/2005/8/layout/process1"/>
    <dgm:cxn modelId="{BA2EF4BB-DBAD-1644-9B18-A9DDFF4A9459}" type="presOf" srcId="{6EC6BE40-5EB9-FD45-BBDD-24A3EA385FE2}" destId="{8BF1EDD3-0E76-CB4B-8A55-7C791F27A490}" srcOrd="0" destOrd="0" presId="urn:microsoft.com/office/officeart/2005/8/layout/process1"/>
    <dgm:cxn modelId="{7CAFABCA-BE4B-3F48-A535-D7FE0100699D}" type="presOf" srcId="{5B1224A4-CC11-1D47-999D-E3265E5B7276}" destId="{9CE2C884-607D-E34D-B486-15B22A47919B}" srcOrd="0" destOrd="0" presId="urn:microsoft.com/office/officeart/2005/8/layout/process1"/>
    <dgm:cxn modelId="{A219B1DA-6431-644C-844E-16F4DF9E859A}" type="presOf" srcId="{57534806-6893-974A-B1A5-795B7C67D8EE}" destId="{90B9C7EB-3530-F248-BF43-829523C168A8}" srcOrd="1" destOrd="0" presId="urn:microsoft.com/office/officeart/2005/8/layout/process1"/>
    <dgm:cxn modelId="{1C97FCF5-AA38-D245-AE9F-6DF98113E2EB}" type="presOf" srcId="{E72A66E4-C7CA-254E-B3E1-7775E6B3181F}" destId="{04090B02-BF1C-EA4B-8E89-3A9CA9B88AA9}" srcOrd="0" destOrd="0" presId="urn:microsoft.com/office/officeart/2005/8/layout/process1"/>
    <dgm:cxn modelId="{7A4A52FF-479E-3240-A6F5-BED236D9C2D2}" type="presOf" srcId="{57534806-6893-974A-B1A5-795B7C67D8EE}" destId="{173E1D90-F9CB-8040-90CA-9E7E7F569B8E}" srcOrd="0" destOrd="0" presId="urn:microsoft.com/office/officeart/2005/8/layout/process1"/>
    <dgm:cxn modelId="{07AC2191-3B2F-A046-B586-EDE8AFD81354}" type="presParOf" srcId="{80DAA5FF-5919-C24C-90B4-DE55E0C6DDBA}" destId="{BC21F6AF-682A-EE4D-9498-D8267C852F8A}" srcOrd="0" destOrd="0" presId="urn:microsoft.com/office/officeart/2005/8/layout/process1"/>
    <dgm:cxn modelId="{465B775E-8193-E54A-BDA9-5B09EE81DC9A}" type="presParOf" srcId="{80DAA5FF-5919-C24C-90B4-DE55E0C6DDBA}" destId="{173E1D90-F9CB-8040-90CA-9E7E7F569B8E}" srcOrd="1" destOrd="0" presId="urn:microsoft.com/office/officeart/2005/8/layout/process1"/>
    <dgm:cxn modelId="{0AA318F7-8A51-BF42-9A8D-53AA715B68E4}" type="presParOf" srcId="{173E1D90-F9CB-8040-90CA-9E7E7F569B8E}" destId="{90B9C7EB-3530-F248-BF43-829523C168A8}" srcOrd="0" destOrd="0" presId="urn:microsoft.com/office/officeart/2005/8/layout/process1"/>
    <dgm:cxn modelId="{B746A847-2524-224C-B469-94FA1FDD8D17}" type="presParOf" srcId="{80DAA5FF-5919-C24C-90B4-DE55E0C6DDBA}" destId="{04090B02-BF1C-EA4B-8E89-3A9CA9B88AA9}" srcOrd="2" destOrd="0" presId="urn:microsoft.com/office/officeart/2005/8/layout/process1"/>
    <dgm:cxn modelId="{BE4B508E-AED9-884A-8C2B-27100897072F}" type="presParOf" srcId="{80DAA5FF-5919-C24C-90B4-DE55E0C6DDBA}" destId="{9CE2C884-607D-E34D-B486-15B22A47919B}" srcOrd="3" destOrd="0" presId="urn:microsoft.com/office/officeart/2005/8/layout/process1"/>
    <dgm:cxn modelId="{1960FDA4-BE63-0E4F-A296-626B9FA87F79}" type="presParOf" srcId="{9CE2C884-607D-E34D-B486-15B22A47919B}" destId="{AEA643CE-6B3B-E142-8D4B-1F787A3FA4B2}" srcOrd="0" destOrd="0" presId="urn:microsoft.com/office/officeart/2005/8/layout/process1"/>
    <dgm:cxn modelId="{BA2EDC0D-FF21-CD41-8AB1-CDCFCAE670DE}" type="presParOf" srcId="{80DAA5FF-5919-C24C-90B4-DE55E0C6DDBA}" destId="{D70CB62F-B0E1-B844-84FE-7AEBF84402F0}" srcOrd="4" destOrd="0" presId="urn:microsoft.com/office/officeart/2005/8/layout/process1"/>
    <dgm:cxn modelId="{CB270F9A-DE1F-364D-A2B9-95923D90A2C1}" type="presParOf" srcId="{80DAA5FF-5919-C24C-90B4-DE55E0C6DDBA}" destId="{8BF1EDD3-0E76-CB4B-8A55-7C791F27A490}" srcOrd="5" destOrd="0" presId="urn:microsoft.com/office/officeart/2005/8/layout/process1"/>
    <dgm:cxn modelId="{B81E3851-7ABB-7F4F-AA9E-B6E20A05AF70}" type="presParOf" srcId="{8BF1EDD3-0E76-CB4B-8A55-7C791F27A490}" destId="{C7F5A47E-99E9-BD4C-BFC0-3122D1C67F69}" srcOrd="0" destOrd="0" presId="urn:microsoft.com/office/officeart/2005/8/layout/process1"/>
    <dgm:cxn modelId="{8CE23233-700D-1040-B5DF-B77D4DCC7F63}" type="presParOf" srcId="{80DAA5FF-5919-C24C-90B4-DE55E0C6DDBA}" destId="{C5AFF1C2-1D68-B74B-A639-0BEBF769FE50}" srcOrd="6" destOrd="0" presId="urn:microsoft.com/office/officeart/2005/8/layout/process1"/>
    <dgm:cxn modelId="{C8C8B60D-1D21-624E-B4AA-608459BED6CD}" type="presParOf" srcId="{80DAA5FF-5919-C24C-90B4-DE55E0C6DDBA}" destId="{39CDF0DC-5990-D643-9AC9-3EEA8B29948E}" srcOrd="7" destOrd="0" presId="urn:microsoft.com/office/officeart/2005/8/layout/process1"/>
    <dgm:cxn modelId="{FF498EE6-AA13-BF45-91B5-DD140B08893B}" type="presParOf" srcId="{39CDF0DC-5990-D643-9AC9-3EEA8B29948E}" destId="{0D526FF1-1258-1143-A035-63ED16F88717}" srcOrd="0" destOrd="0" presId="urn:microsoft.com/office/officeart/2005/8/layout/process1"/>
    <dgm:cxn modelId="{930E4AC2-5658-3F48-B3DC-CC2A65167671}"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11C55219-8D94-394E-86B6-FCECD00F5D28}" type="presOf" srcId="{6EC6BE40-5EB9-FD45-BBDD-24A3EA385FE2}" destId="{C7F5A47E-99E9-BD4C-BFC0-3122D1C67F69}" srcOrd="1" destOrd="0" presId="urn:microsoft.com/office/officeart/2005/8/layout/process1"/>
    <dgm:cxn modelId="{A0668819-E783-F640-8E66-5C246DCC9106}" type="presOf" srcId="{0C136ECA-FDE0-5447-9252-9E4AF032156E}" destId="{39CDF0DC-5990-D643-9AC9-3EEA8B2994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4322152A-17E7-FF4F-93D2-CC41029E37F0}" type="presOf" srcId="{E8CB10DA-2777-A447-989D-7C49BC590859}" destId="{692A5CD9-11E5-4740-9C4A-B7F405704106}"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2622FF63-B02A-C944-B936-E27BE94FE93E}" type="presOf" srcId="{5B1224A4-CC11-1D47-999D-E3265E5B7276}" destId="{AEA643CE-6B3B-E142-8D4B-1F787A3FA4B2}" srcOrd="1" destOrd="0" presId="urn:microsoft.com/office/officeart/2005/8/layout/process1"/>
    <dgm:cxn modelId="{B995B44E-F604-964B-A93C-F81FD54636ED}"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5BB19A75-4807-E643-8399-A1388FD50E5E}" type="presOf" srcId="{5B1224A4-CC11-1D47-999D-E3265E5B7276}" destId="{9CE2C884-607D-E34D-B486-15B22A47919B}" srcOrd="0" destOrd="0" presId="urn:microsoft.com/office/officeart/2005/8/layout/process1"/>
    <dgm:cxn modelId="{FFA2527F-A923-A145-BB8C-029717580A5A}" type="presOf" srcId="{80D50F67-9F95-3941-A305-CEA7FA385FC6}" destId="{80DAA5FF-5919-C24C-90B4-DE55E0C6DDBA}" srcOrd="0" destOrd="0" presId="urn:microsoft.com/office/officeart/2005/8/layout/process1"/>
    <dgm:cxn modelId="{6EF8808D-27BF-A846-94BA-1501F8A5FAAA}" type="presOf" srcId="{0C136ECA-FDE0-5447-9252-9E4AF032156E}" destId="{0D526FF1-1258-1143-A035-63ED16F88717}" srcOrd="1" destOrd="0" presId="urn:microsoft.com/office/officeart/2005/8/layout/process1"/>
    <dgm:cxn modelId="{3860D495-354A-1A4E-AD0A-4C40BE64A13C}" type="presOf" srcId="{E72A66E4-C7CA-254E-B3E1-7775E6B3181F}" destId="{04090B02-BF1C-EA4B-8E89-3A9CA9B88AA9}" srcOrd="0" destOrd="0" presId="urn:microsoft.com/office/officeart/2005/8/layout/process1"/>
    <dgm:cxn modelId="{6941F4AE-FD2D-6746-B89F-8290BFC2C764}" type="presOf" srcId="{57534806-6893-974A-B1A5-795B7C67D8EE}" destId="{173E1D90-F9CB-8040-90CA-9E7E7F569B8E}" srcOrd="0" destOrd="0" presId="urn:microsoft.com/office/officeart/2005/8/layout/process1"/>
    <dgm:cxn modelId="{5C854BAF-B328-C24A-B2C7-64B426901473}" type="presOf" srcId="{CCF6D926-C36A-D646-B809-4E0619023773}" destId="{BC21F6AF-682A-EE4D-9498-D8267C852F8A}" srcOrd="0" destOrd="0" presId="urn:microsoft.com/office/officeart/2005/8/layout/process1"/>
    <dgm:cxn modelId="{C8F8B1B6-AC71-1741-94EB-B46551DE43CC}" type="presOf" srcId="{6EC6BE40-5EB9-FD45-BBDD-24A3EA385FE2}" destId="{8BF1EDD3-0E76-CB4B-8A55-7C791F27A490}" srcOrd="0" destOrd="0" presId="urn:microsoft.com/office/officeart/2005/8/layout/process1"/>
    <dgm:cxn modelId="{FA88D6BF-47E3-6A41-90E3-04215A639DA2}" type="presOf" srcId="{0B5A6433-9977-DC49-979A-268F9974ABC1}" destId="{D70CB62F-B0E1-B844-84FE-7AEBF84402F0}" srcOrd="0" destOrd="0" presId="urn:microsoft.com/office/officeart/2005/8/layout/process1"/>
    <dgm:cxn modelId="{FBB568EC-EFDB-F145-A8B2-88F645DA24C9}" type="presOf" srcId="{57534806-6893-974A-B1A5-795B7C67D8EE}" destId="{90B9C7EB-3530-F248-BF43-829523C168A8}" srcOrd="1" destOrd="0" presId="urn:microsoft.com/office/officeart/2005/8/layout/process1"/>
    <dgm:cxn modelId="{B43E9FDF-2596-3B4E-BB77-D661195E2B90}" type="presParOf" srcId="{80DAA5FF-5919-C24C-90B4-DE55E0C6DDBA}" destId="{BC21F6AF-682A-EE4D-9498-D8267C852F8A}" srcOrd="0" destOrd="0" presId="urn:microsoft.com/office/officeart/2005/8/layout/process1"/>
    <dgm:cxn modelId="{942146A6-B17A-C942-BE04-B9222EA72A59}" type="presParOf" srcId="{80DAA5FF-5919-C24C-90B4-DE55E0C6DDBA}" destId="{173E1D90-F9CB-8040-90CA-9E7E7F569B8E}" srcOrd="1" destOrd="0" presId="urn:microsoft.com/office/officeart/2005/8/layout/process1"/>
    <dgm:cxn modelId="{C8D1B306-4F21-A24C-99D3-438667F6C157}" type="presParOf" srcId="{173E1D90-F9CB-8040-90CA-9E7E7F569B8E}" destId="{90B9C7EB-3530-F248-BF43-829523C168A8}" srcOrd="0" destOrd="0" presId="urn:microsoft.com/office/officeart/2005/8/layout/process1"/>
    <dgm:cxn modelId="{3DD8A8A1-4254-154A-AF0E-4448D03150A6}" type="presParOf" srcId="{80DAA5FF-5919-C24C-90B4-DE55E0C6DDBA}" destId="{04090B02-BF1C-EA4B-8E89-3A9CA9B88AA9}" srcOrd="2" destOrd="0" presId="urn:microsoft.com/office/officeart/2005/8/layout/process1"/>
    <dgm:cxn modelId="{6DD8E8ED-DAA3-8148-A38B-A2F5CC4A7012}" type="presParOf" srcId="{80DAA5FF-5919-C24C-90B4-DE55E0C6DDBA}" destId="{9CE2C884-607D-E34D-B486-15B22A47919B}" srcOrd="3" destOrd="0" presId="urn:microsoft.com/office/officeart/2005/8/layout/process1"/>
    <dgm:cxn modelId="{9442FE36-03DB-C14D-B3A9-50CDF0960F81}" type="presParOf" srcId="{9CE2C884-607D-E34D-B486-15B22A47919B}" destId="{AEA643CE-6B3B-E142-8D4B-1F787A3FA4B2}" srcOrd="0" destOrd="0" presId="urn:microsoft.com/office/officeart/2005/8/layout/process1"/>
    <dgm:cxn modelId="{29399CF6-CF6A-E542-908C-382C13877D53}" type="presParOf" srcId="{80DAA5FF-5919-C24C-90B4-DE55E0C6DDBA}" destId="{D70CB62F-B0E1-B844-84FE-7AEBF84402F0}" srcOrd="4" destOrd="0" presId="urn:microsoft.com/office/officeart/2005/8/layout/process1"/>
    <dgm:cxn modelId="{ADE63B57-7711-7948-834D-26BA658E53D4}" type="presParOf" srcId="{80DAA5FF-5919-C24C-90B4-DE55E0C6DDBA}" destId="{8BF1EDD3-0E76-CB4B-8A55-7C791F27A490}" srcOrd="5" destOrd="0" presId="urn:microsoft.com/office/officeart/2005/8/layout/process1"/>
    <dgm:cxn modelId="{86288524-7589-9C4C-AB1B-C66AD126B527}" type="presParOf" srcId="{8BF1EDD3-0E76-CB4B-8A55-7C791F27A490}" destId="{C7F5A47E-99E9-BD4C-BFC0-3122D1C67F69}" srcOrd="0" destOrd="0" presId="urn:microsoft.com/office/officeart/2005/8/layout/process1"/>
    <dgm:cxn modelId="{6BE3A42F-EEB1-D34B-986E-A9E56A5531F3}" type="presParOf" srcId="{80DAA5FF-5919-C24C-90B4-DE55E0C6DDBA}" destId="{C5AFF1C2-1D68-B74B-A639-0BEBF769FE50}" srcOrd="6" destOrd="0" presId="urn:microsoft.com/office/officeart/2005/8/layout/process1"/>
    <dgm:cxn modelId="{9129498D-0B2A-8D43-8DA2-086226A0E4DE}" type="presParOf" srcId="{80DAA5FF-5919-C24C-90B4-DE55E0C6DDBA}" destId="{39CDF0DC-5990-D643-9AC9-3EEA8B29948E}" srcOrd="7" destOrd="0" presId="urn:microsoft.com/office/officeart/2005/8/layout/process1"/>
    <dgm:cxn modelId="{753480E9-82F8-9D40-A89A-629FF44D6353}" type="presParOf" srcId="{39CDF0DC-5990-D643-9AC9-3EEA8B29948E}" destId="{0D526FF1-1258-1143-A035-63ED16F88717}" srcOrd="0" destOrd="0" presId="urn:microsoft.com/office/officeart/2005/8/layout/process1"/>
    <dgm:cxn modelId="{A2A37C35-C883-F146-9EB4-7C5381CA4437}"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52CA18-6689-B44D-B9A8-98D03BFACC4D}" type="datetimeFigureOut">
              <a:rPr lang="fr-FR" smtClean="0"/>
              <a:t>17/10/2023</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292562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Line type here in blue is</a:t>
            </a:r>
            <a:r>
              <a:rPr lang="en-US" baseline="0"/>
              <a:t> DASHED </a:t>
            </a:r>
            <a:endParaRPr lang="en-US" baseline="0" dirty="0"/>
          </a:p>
          <a:p>
            <a:r>
              <a:rPr lang="en-US" baseline="0"/>
              <a:t>Pch= 19 = SOLID CIRCLES</a:t>
            </a:r>
            <a:endParaRPr lang="en-US" baseline="0" dirty="0"/>
          </a:p>
          <a:p>
            <a:endParaRPr lang="en-US" baseline="0" dirty="0"/>
          </a:p>
          <a:p>
            <a:r>
              <a:rPr lang="en-US" sz="1200" kern="1200">
                <a:solidFill>
                  <a:schemeClr val="tx1"/>
                </a:solidFill>
                <a:latin typeface="+mn-lt"/>
                <a:ea typeface="+mn-ea"/>
                <a:cs typeface="+mn-cs"/>
              </a:rPr>
              <a:t>Line types can either be specified as an integer (0=blank, 1=solid (default), 2=dashed, 3=dotted, 4=dotdash, 5=longdash, 6=twodash) or as one of the character strings "blank", "solid", "dashed", "dotted", "dotdash", "longdash", or "twodash", where "blank" uses ‘invisible lines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The line width, a </a:t>
            </a:r>
            <a:r>
              <a:rPr lang="en-US" sz="1200" i="1" kern="1200">
                <a:solidFill>
                  <a:schemeClr val="tx1"/>
                </a:solidFill>
                <a:latin typeface="+mn-lt"/>
                <a:ea typeface="+mn-ea"/>
                <a:cs typeface="+mn-cs"/>
              </a:rPr>
              <a:t>positive</a:t>
            </a:r>
            <a:r>
              <a:rPr lang="en-US" sz="1200" i="0" kern="1200">
                <a:solidFill>
                  <a:schemeClr val="tx1"/>
                </a:solidFill>
                <a:latin typeface="+mn-lt"/>
                <a:ea typeface="+mn-ea"/>
                <a:cs typeface="+mn-cs"/>
              </a:rPr>
              <a:t> number, defaulting to 1</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332841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help(par) and search for ‘</a:t>
            </a:r>
            <a:r>
              <a:rPr lang="en-US" dirty="0" err="1"/>
              <a:t>lty</a:t>
            </a:r>
            <a:r>
              <a:rPr lang="en-US" dirty="0"/>
              <a:t>’</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209947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help(points)</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263684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a:t>Ylim= y coordinates range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Pch= 15 = SOLID SQUARES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15</a:t>
            </a:fld>
            <a:endParaRPr lang="en-US"/>
          </a:p>
        </p:txBody>
      </p:sp>
    </p:spTree>
    <p:extLst>
      <p:ext uri="{BB962C8B-B14F-4D97-AF65-F5344CB8AC3E}">
        <p14:creationId xmlns:p14="http://schemas.microsoft.com/office/powerpoint/2010/main" val="362690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Lty =c</a:t>
            </a:r>
            <a:r>
              <a:rPr lang="en-US" baseline="0"/>
              <a:t> (1, 2, 1)  eq to </a:t>
            </a:r>
            <a:r>
              <a:rPr lang="en-US"/>
              <a:t>Lty =c</a:t>
            </a:r>
            <a:r>
              <a:rPr lang="en-US" baseline="0"/>
              <a:t> (</a:t>
            </a:r>
            <a:r>
              <a:rPr lang="en-US" baseline="0" err="1"/>
              <a:t>solid</a:t>
            </a:r>
            <a:r>
              <a:rPr lang="en-US" baseline="0"/>
              <a:t>, dashed, solid</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171029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from standard packages are available without running data(name-of-dataset).</a:t>
            </a:r>
          </a:p>
          <a:p>
            <a:r>
              <a:rPr lang="en-GB" dirty="0"/>
              <a:t>However, it is still recommended practice to use</a:t>
            </a:r>
            <a:r>
              <a:rPr lang="en-GB" baseline="0" dirty="0"/>
              <a:t> </a:t>
            </a:r>
            <a:r>
              <a:rPr lang="en-GB" dirty="0"/>
              <a:t>data(name-of-dataset) – see R help.</a:t>
            </a:r>
          </a:p>
          <a:p>
            <a:r>
              <a:rPr lang="en-GB" dirty="0"/>
              <a:t>If there is already a variable of that name, it will be overwritten.</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1593562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p>
          <a:p>
            <a:endParaRPr lang="en-GB" baseline="0" dirty="0"/>
          </a:p>
          <a:p>
            <a:r>
              <a:rPr lang="en-GB" baseline="0" dirty="0" err="1"/>
              <a:t>rnorm</a:t>
            </a:r>
            <a:r>
              <a:rPr lang="en-GB" baseline="0" dirty="0"/>
              <a:t>(): </a:t>
            </a:r>
            <a:r>
              <a:rPr lang="en-GB" i="1" baseline="0" dirty="0"/>
              <a:t>Population</a:t>
            </a:r>
            <a:r>
              <a:rPr lang="en-GB" baseline="0" dirty="0"/>
              <a:t> mean 0, </a:t>
            </a:r>
            <a:r>
              <a:rPr lang="en-GB" baseline="0" dirty="0" err="1"/>
              <a:t>sd</a:t>
            </a:r>
            <a:r>
              <a:rPr lang="en-GB" baseline="0" dirty="0"/>
              <a:t> 1 by default – sample mean and </a:t>
            </a:r>
            <a:r>
              <a:rPr lang="en-GB" baseline="0" dirty="0" err="1"/>
              <a:t>sd</a:t>
            </a:r>
            <a:r>
              <a:rPr lang="en-GB" baseline="0" dirty="0"/>
              <a:t> will of course be close to that but different.</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183936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415846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TRUE, the graphic is a representation of the </a:t>
            </a:r>
            <a:r>
              <a:rPr lang="en-US" i="1" baseline="0" dirty="0"/>
              <a:t>absolute</a:t>
            </a:r>
            <a:r>
              <a:rPr lang="en-US" baseline="0" dirty="0"/>
              <a:t> frequencies, the counts of data values in each cell of the </a:t>
            </a:r>
            <a:r>
              <a:rPr lang="en-US" baseline="0" dirty="0" err="1"/>
              <a:t>histo</a:t>
            </a:r>
            <a:r>
              <a:rPr lang="en-US" b="0" baseline="0" dirty="0"/>
              <a:t>. If FALSE, the hist shows the </a:t>
            </a:r>
            <a:r>
              <a:rPr lang="en-US" b="0" i="1" baseline="0" dirty="0"/>
              <a:t>relative </a:t>
            </a:r>
            <a:r>
              <a:rPr lang="en-US" b="0" i="0" baseline="0" dirty="0"/>
              <a:t>frequencies </a:t>
            </a:r>
            <a:r>
              <a:rPr lang="en-US" b="0" baseline="0" dirty="0"/>
              <a:t>of data within each hist cell (probability </a:t>
            </a:r>
            <a:r>
              <a:rPr lang="en-US" b="1" baseline="0" dirty="0"/>
              <a:t>mass</a:t>
            </a:r>
            <a:r>
              <a:rPr lang="en-US" b="0" baseline="0" dirty="0"/>
              <a:t> (not density – this is a discrete distribution. For an approximation to the probability density, </a:t>
            </a:r>
            <a:r>
              <a:rPr lang="en-US" b="0" baseline="0" dirty="0" err="1"/>
              <a:t>cf</a:t>
            </a:r>
            <a:r>
              <a:rPr lang="en-US" b="0" baseline="0" dirty="0"/>
              <a:t> next slide)) .</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38782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&gt; 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 the </a:t>
            </a:r>
            <a:r>
              <a:rPr lang="en-US" baseline="0" dirty="0" err="1"/>
              <a:t>histo</a:t>
            </a:r>
            <a:r>
              <a:rPr lang="en-US" baseline="0" dirty="0"/>
              <a:t> graphic is a representation of the frequencies, the counts of data values in each cell of the </a:t>
            </a:r>
            <a:r>
              <a:rPr lang="en-US" baseline="0" dirty="0" err="1"/>
              <a:t>histo</a:t>
            </a:r>
            <a:r>
              <a:rPr lang="en-US" baseline="0" dirty="0"/>
              <a:t>. </a:t>
            </a:r>
            <a:r>
              <a:rPr lang="en-US" b="1" baseline="0" dirty="0"/>
              <a:t>If F, the hist is the fraction of data within each hist cell (probability density)</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a:p>
            <a:r>
              <a:rPr lang="en-US" b="1" dirty="0"/>
              <a:t>To show the theoretical density:</a:t>
            </a:r>
          </a:p>
          <a:p>
            <a:r>
              <a:rPr lang="en-US" b="0" dirty="0">
                <a:latin typeface="Courier"/>
              </a:rPr>
              <a:t>&gt; support &lt;- seq(-4, 4, by=0.1)</a:t>
            </a:r>
          </a:p>
          <a:p>
            <a:r>
              <a:rPr lang="en-US" b="0" dirty="0">
                <a:latin typeface="Courier"/>
              </a:rPr>
              <a:t>&gt; lines(support, </a:t>
            </a:r>
            <a:r>
              <a:rPr lang="en-US" b="0" dirty="0" err="1">
                <a:latin typeface="Courier"/>
              </a:rPr>
              <a:t>dnorm</a:t>
            </a:r>
            <a:r>
              <a:rPr lang="en-US" b="0" dirty="0">
                <a:latin typeface="Courier"/>
              </a:rPr>
              <a:t>(support), col='red', </a:t>
            </a:r>
            <a:r>
              <a:rPr lang="en-US" b="0" dirty="0" err="1">
                <a:latin typeface="Courier"/>
              </a:rPr>
              <a:t>lwd</a:t>
            </a:r>
            <a:r>
              <a:rPr lang="en-US" b="0" dirty="0">
                <a:latin typeface="Courier"/>
              </a:rPr>
              <a:t>=2, </a:t>
            </a:r>
            <a:r>
              <a:rPr lang="en-US" b="0" dirty="0" err="1">
                <a:latin typeface="Courier"/>
              </a:rPr>
              <a:t>lty</a:t>
            </a:r>
            <a:r>
              <a:rPr lang="en-US" b="0" dirty="0">
                <a:latin typeface="Courier"/>
              </a:rPr>
              <a:t>='dashed')</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142294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a:t>
            </a:fld>
            <a:endParaRPr lang="en-US"/>
          </a:p>
        </p:txBody>
      </p:sp>
    </p:spTree>
    <p:extLst>
      <p:ext uri="{BB962C8B-B14F-4D97-AF65-F5344CB8AC3E}">
        <p14:creationId xmlns:p14="http://schemas.microsoft.com/office/powerpoint/2010/main" val="117482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197315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374087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lgn="ctr">
              <a:buNone/>
            </a:pP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24</a:t>
            </a:fld>
            <a:endParaRPr lang="en-US"/>
          </a:p>
        </p:txBody>
      </p:sp>
    </p:spTree>
    <p:extLst>
      <p:ext uri="{BB962C8B-B14F-4D97-AF65-F5344CB8AC3E}">
        <p14:creationId xmlns:p14="http://schemas.microsoft.com/office/powerpoint/2010/main" val="298579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947894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a:t>
            </a:r>
            <a:r>
              <a:rPr lang="en-US" sz="1200" b="1" kern="1200" baseline="0" dirty="0">
                <a:solidFill>
                  <a:schemeClr val="tx1"/>
                </a:solidFill>
                <a:latin typeface="+mn-lt"/>
                <a:ea typeface="+mn-ea"/>
                <a:cs typeface="+mn-cs"/>
              </a:rPr>
              <a:t> is good practice to convert the grouping variable to factor before making boxplots!</a:t>
            </a:r>
          </a:p>
          <a:p>
            <a:r>
              <a:rPr lang="en-US" sz="1200" b="0" kern="1200" baseline="0" dirty="0">
                <a:solidFill>
                  <a:schemeClr val="tx1"/>
                </a:solidFill>
                <a:latin typeface="+mn-lt"/>
                <a:ea typeface="+mn-ea"/>
                <a:cs typeface="+mn-cs"/>
              </a:rPr>
              <a:t>The melanoma example will still work if we don't do this, but only because the grouping variable "status" contains the integer values 1,2,3. </a:t>
            </a:r>
          </a:p>
          <a:p>
            <a:br>
              <a:rPr lang="en-US" sz="1200" b="1" kern="1200" dirty="0">
                <a:solidFill>
                  <a:schemeClr val="tx1"/>
                </a:solidFill>
                <a:latin typeface="+mn-lt"/>
                <a:ea typeface="+mn-ea"/>
                <a:cs typeface="+mn-cs"/>
              </a:rPr>
            </a:b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92263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p>
          <a:p>
            <a:endParaRPr lang="en-US" dirty="0">
              <a:solidFill>
                <a:srgbClr val="000000"/>
              </a:solidFill>
              <a:latin typeface="Arial" pitchFamily="34" charset="0"/>
              <a:cs typeface="Arial" pitchFamily="34" charset="0"/>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p>
          <a:p>
            <a:pPr marL="0" indent="0" algn="l">
              <a:buNone/>
            </a:pPr>
            <a:r>
              <a:rPr lang="en-US" sz="1200" dirty="0"/>
              <a:t>To show meaningful status labels instead of 1, 2, and 3,  change names=(…). This also works with the formula:</a:t>
            </a:r>
          </a:p>
          <a:p>
            <a:pPr marL="0" indent="0" algn="l">
              <a:buNone/>
            </a:pPr>
            <a:endParaRPr lang="en-US" sz="1200" dirty="0"/>
          </a:p>
          <a:p>
            <a:pPr marL="0" indent="0" algn="l">
              <a:buNone/>
            </a:pPr>
            <a:r>
              <a:rPr lang="en-US" sz="1200" dirty="0"/>
              <a:t>&gt; boxplot(thickness ~ status, data=Melanoma, </a:t>
            </a:r>
            <a:r>
              <a:rPr lang="en-US" sz="1200" dirty="0" err="1"/>
              <a:t>xlab</a:t>
            </a:r>
            <a:r>
              <a:rPr lang="en-US" sz="1200" dirty="0"/>
              <a:t>='Status', names=c("Dead (melanoma)","</a:t>
            </a:r>
            <a:r>
              <a:rPr lang="en-US" sz="1200" dirty="0" err="1"/>
              <a:t>Alive","Dead</a:t>
            </a:r>
            <a:r>
              <a:rPr lang="en-US" sz="1200" dirty="0"/>
              <a:t> (other)"))</a:t>
            </a:r>
          </a:p>
          <a:p>
            <a:pPr marL="0" indent="0" algn="l">
              <a:buNone/>
            </a:pPr>
            <a:endParaRPr lang="en-US" sz="1200" dirty="0"/>
          </a:p>
          <a:p>
            <a:pPr marL="0" indent="0" algn="l">
              <a:buNone/>
            </a:pPr>
            <a:endParaRPr lang="en-US" sz="120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3524584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900975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To make the grey lines coincide with the tick marks:</a:t>
            </a:r>
          </a:p>
          <a:p>
            <a:pPr marL="228600" indent="-228600">
              <a:buAutoNum type="arabicPeriod"/>
            </a:pPr>
            <a:r>
              <a:rPr lang="en-GB" sz="1200" kern="1200" dirty="0">
                <a:solidFill>
                  <a:schemeClr val="tx1"/>
                </a:solidFill>
                <a:latin typeface="+mn-lt"/>
                <a:ea typeface="+mn-ea"/>
                <a:cs typeface="+mn-cs"/>
              </a:rPr>
              <a:t>Disable tick marks by passing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 &gt; plot(Ozone ~ Wind, …,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a:t>
            </a:r>
          </a:p>
          <a:p>
            <a:pPr marL="228600" indent="-228600">
              <a:buAutoNum type="arabicPeriod"/>
            </a:pPr>
            <a:r>
              <a:rPr lang="en-GB" sz="1200" kern="1200" dirty="0">
                <a:solidFill>
                  <a:schemeClr val="tx1"/>
                </a:solidFill>
                <a:latin typeface="+mn-lt"/>
                <a:ea typeface="+mn-ea"/>
                <a:cs typeface="+mn-cs"/>
              </a:rPr>
              <a:t>Add an axis with desired tick marks:</a:t>
            </a:r>
            <a:br>
              <a:rPr lang="en-GB" sz="1200" kern="1200" dirty="0">
                <a:solidFill>
                  <a:schemeClr val="tx1"/>
                </a:solidFill>
                <a:latin typeface="+mn-lt"/>
                <a:ea typeface="+mn-ea"/>
                <a:cs typeface="+mn-cs"/>
              </a:rPr>
            </a:br>
            <a:r>
              <a:rPr lang="en-GB" sz="1200" kern="1200" dirty="0">
                <a:solidFill>
                  <a:schemeClr val="tx1"/>
                </a:solidFill>
                <a:latin typeface="+mn-lt"/>
                <a:ea typeface="+mn-ea"/>
                <a:cs typeface="+mn-cs"/>
              </a:rPr>
              <a:t>axis(side=1, at=</a:t>
            </a:r>
            <a:r>
              <a:rPr lang="en-GB" sz="1200" kern="1200" dirty="0" err="1">
                <a:solidFill>
                  <a:schemeClr val="tx1"/>
                </a:solidFill>
                <a:latin typeface="+mn-lt"/>
                <a:ea typeface="+mn-ea"/>
                <a:cs typeface="+mn-cs"/>
              </a:rPr>
              <a:t>seq</a:t>
            </a:r>
            <a:r>
              <a:rPr lang="en-GB" sz="1200" kern="1200" dirty="0">
                <a:solidFill>
                  <a:schemeClr val="tx1"/>
                </a:solidFill>
                <a:latin typeface="+mn-lt"/>
                <a:ea typeface="+mn-ea"/>
                <a:cs typeface="+mn-cs"/>
              </a:rPr>
              <a:t>(3,21,3))</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4138689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a:solidFill>
                  <a:schemeClr val="tx1"/>
                </a:solidFill>
                <a:latin typeface="+mn-lt"/>
                <a:ea typeface="+mn-ea"/>
                <a:cs typeface="+mn-cs"/>
              </a:rPr>
              <a:t>How</a:t>
            </a:r>
            <a:r>
              <a:rPr lang="en-GB" sz="1200" kern="1200" baseline="0">
                <a:solidFill>
                  <a:schemeClr val="tx1"/>
                </a:solidFill>
                <a:latin typeface="+mn-lt"/>
                <a:ea typeface="+mn-ea"/>
                <a:cs typeface="+mn-cs"/>
              </a:rPr>
              <a:t> to use 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a:solidFill>
                  <a:schemeClr val="tx1"/>
                </a:solidFill>
                <a:latin typeface="+mn-lt"/>
                <a:ea typeface="+mn-ea"/>
                <a:cs typeface="+mn-cs"/>
              </a:rPr>
              <a:t>v=c(…) :	add vertical bars at the given x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h=c(…) : 	add horizontal bars at the given y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dirty="0">
                <a:solidFill>
                  <a:schemeClr val="tx1"/>
                </a:solidFill>
                <a:latin typeface="+mn-lt"/>
                <a:ea typeface="+mn-ea"/>
                <a:cs typeface="+mn-cs"/>
              </a:rPr>
              <a:t>a=…,</a:t>
            </a:r>
            <a:r>
              <a:rPr lang="en-GB" sz="1200" kern="1200" baseline="0">
                <a:solidFill>
                  <a:schemeClr val="tx1"/>
                </a:solidFill>
                <a:latin typeface="+mn-lt"/>
                <a:ea typeface="+mn-ea"/>
                <a:cs typeface="+mn-cs"/>
              </a:rPr>
              <a:t>b=… : 	add an affine line with intercept a and slope b</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lm(…):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2170721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a:t>Note the </a:t>
            </a:r>
            <a:r>
              <a:rPr lang="fr-FR" b="1" dirty="0" err="1"/>
              <a:t>following</a:t>
            </a:r>
            <a:r>
              <a:rPr lang="fr-FR" b="1" dirty="0"/>
              <a:t> </a:t>
            </a:r>
            <a:r>
              <a:rPr lang="fr-FR" b="1" dirty="0" err="1"/>
              <a:t>syntax</a:t>
            </a:r>
            <a:r>
              <a:rPr lang="fr-FR" b="1" dirty="0"/>
              <a:t> (</a:t>
            </a:r>
            <a:r>
              <a:rPr lang="fr-FR" b="1" dirty="0" err="1"/>
              <a:t>see</a:t>
            </a:r>
            <a:r>
              <a:rPr lang="fr-FR" b="1" dirty="0"/>
              <a:t> :</a:t>
            </a:r>
          </a:p>
          <a:p>
            <a:endParaRPr lang="fr-FR" b="1" dirty="0"/>
          </a:p>
          <a:p>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a:t>
            </a:r>
            <a:r>
              <a:rPr lang="fr-FR" sz="1200" dirty="0" err="1">
                <a:solidFill>
                  <a:srgbClr val="4F81BD"/>
                </a:solidFill>
                <a:latin typeface="Lucida Console" panose="020B0609040504020204" pitchFamily="49" charset="0"/>
                <a:ea typeface="Courier" charset="0"/>
                <a:cs typeface="Courier" charset="0"/>
              </a:rPr>
              <a:t>iris$Species</a:t>
            </a:r>
            <a:r>
              <a:rPr lang="fr-FR" sz="1200" dirty="0">
                <a:solidFill>
                  <a:srgbClr val="4F81BD"/>
                </a:solidFill>
                <a:latin typeface="Lucida Console" panose="020B0609040504020204" pitchFamily="49" charset="0"/>
                <a:ea typeface="Courier" charset="0"/>
                <a:cs typeface="Courier" charset="0"/>
              </a:rPr>
              <a:t>]) </a:t>
            </a:r>
          </a:p>
          <a:p>
            <a:endParaRPr lang="fr-FR" sz="1200" b="1" dirty="0">
              <a:solidFill>
                <a:srgbClr val="4F81BD"/>
              </a:solidFill>
              <a:latin typeface="Lucida Console" panose="020B0609040504020204" pitchFamily="49" charset="0"/>
            </a:endParaRPr>
          </a:p>
          <a:p>
            <a:r>
              <a:rPr lang="fr-FR" sz="1200" b="0" dirty="0">
                <a:solidFill>
                  <a:srgbClr val="4F81BD"/>
                </a:solidFill>
                <a:latin typeface="Lucida Console" panose="020B0609040504020204" pitchFamily="49" charset="0"/>
              </a:rPr>
              <a:t>This </a:t>
            </a:r>
            <a:r>
              <a:rPr lang="fr-FR" sz="1200" b="0" dirty="0" err="1">
                <a:solidFill>
                  <a:srgbClr val="4F81BD"/>
                </a:solidFill>
                <a:latin typeface="Lucida Console" panose="020B0609040504020204" pitchFamily="49" charset="0"/>
              </a:rPr>
              <a:t>constructs</a:t>
            </a:r>
            <a:r>
              <a:rPr lang="fr-FR" sz="1200" b="0" dirty="0">
                <a:solidFill>
                  <a:srgbClr val="4F81BD"/>
                </a:solidFill>
                <a:latin typeface="Lucida Console" panose="020B0609040504020204" pitchFamily="49" charset="0"/>
              </a:rPr>
              <a:t> a </a:t>
            </a:r>
            <a:r>
              <a:rPr lang="fr-FR" sz="1200" b="0" dirty="0" err="1">
                <a:solidFill>
                  <a:srgbClr val="4F81BD"/>
                </a:solidFill>
                <a:latin typeface="Lucida Console" panose="020B0609040504020204" pitchFamily="49" charset="0"/>
              </a:rPr>
              <a:t>vector</a:t>
            </a:r>
            <a:r>
              <a:rPr lang="fr-FR" sz="1200" b="0" dirty="0">
                <a:solidFill>
                  <a:srgbClr val="4F81BD"/>
                </a:solidFill>
                <a:latin typeface="Lucida Console" panose="020B0609040504020204" pitchFamily="49" charset="0"/>
              </a:rPr>
              <a:t> as long as </a:t>
            </a:r>
            <a:r>
              <a:rPr lang="fr-FR" sz="1200" b="0" dirty="0" err="1">
                <a:solidFill>
                  <a:srgbClr val="4F81BD"/>
                </a:solidFill>
                <a:latin typeface="Lucida Console" panose="020B0609040504020204" pitchFamily="49" charset="0"/>
              </a:rPr>
              <a:t>iris$Species</a:t>
            </a:r>
            <a:r>
              <a:rPr lang="fr-FR" sz="1200" b="0" dirty="0">
                <a:solidFill>
                  <a:srgbClr val="4F81BD"/>
                </a:solidFill>
                <a:latin typeface="Lucida Console" panose="020B0609040504020204" pitchFamily="49" charset="0"/>
              </a:rPr>
              <a:t>, </a:t>
            </a:r>
            <a:r>
              <a:rPr lang="fr-FR" sz="1200" b="0" dirty="0" err="1">
                <a:solidFill>
                  <a:srgbClr val="4F81BD"/>
                </a:solidFill>
                <a:latin typeface="Lucida Console" panose="020B0609040504020204" pitchFamily="49" charset="0"/>
              </a:rPr>
              <a:t>containing</a:t>
            </a:r>
            <a:r>
              <a:rPr lang="fr-FR" sz="1200" b="0" dirty="0">
                <a:solidFill>
                  <a:srgbClr val="4F81BD"/>
                </a:solidFill>
                <a:latin typeface="Lucida Console" panose="020B0609040504020204" pitchFamily="49" charset="0"/>
              </a:rPr>
              <a:t> values </a:t>
            </a:r>
            <a:r>
              <a:rPr lang="fr-FR" sz="1200" b="0" dirty="0" err="1">
                <a:solidFill>
                  <a:srgbClr val="4F81BD"/>
                </a:solidFill>
                <a:latin typeface="Lucida Console" panose="020B0609040504020204" pitchFamily="49" charset="0"/>
              </a:rPr>
              <a:t>from</a:t>
            </a:r>
            <a:r>
              <a:rPr lang="fr-FR" sz="1200" b="0" dirty="0">
                <a:solidFill>
                  <a:srgbClr val="4F81BD"/>
                </a:solidFill>
                <a:latin typeface="Lucida Console" panose="020B0609040504020204" pitchFamily="49" charset="0"/>
              </a:rPr>
              <a:t> </a:t>
            </a:r>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according</a:t>
            </a:r>
            <a:r>
              <a:rPr lang="fr-FR" sz="1200" dirty="0">
                <a:solidFill>
                  <a:srgbClr val="4F81BD"/>
                </a:solidFill>
                <a:latin typeface="Lucida Console" panose="020B0609040504020204" pitchFamily="49" charset="0"/>
                <a:ea typeface="Courier" charset="0"/>
                <a:cs typeface="Courier" charset="0"/>
              </a:rPr>
              <a:t> to the </a:t>
            </a:r>
            <a:r>
              <a:rPr lang="fr-FR" sz="1200" dirty="0" err="1">
                <a:solidFill>
                  <a:srgbClr val="4F81BD"/>
                </a:solidFill>
                <a:latin typeface="Lucida Console" panose="020B0609040504020204" pitchFamily="49" charset="0"/>
                <a:ea typeface="Courier" charset="0"/>
                <a:cs typeface="Courier" charset="0"/>
              </a:rPr>
              <a:t>level</a:t>
            </a:r>
            <a:r>
              <a:rPr lang="fr-FR" sz="1200" dirty="0">
                <a:solidFill>
                  <a:srgbClr val="4F81BD"/>
                </a:solidFill>
                <a:latin typeface="Lucida Console" panose="020B0609040504020204" pitchFamily="49" charset="0"/>
                <a:ea typeface="Courier" charset="0"/>
                <a:cs typeface="Courier" charset="0"/>
              </a:rPr>
              <a:t>, i.e. </a:t>
            </a:r>
            <a:r>
              <a:rPr lang="fr-FR" sz="1200" dirty="0" err="1">
                <a:solidFill>
                  <a:srgbClr val="4F81BD"/>
                </a:solidFill>
                <a:latin typeface="Lucida Console" panose="020B0609040504020204" pitchFamily="49" charset="0"/>
                <a:ea typeface="Courier" charset="0"/>
                <a:cs typeface="Courier" charset="0"/>
              </a:rPr>
              <a:t>it</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will</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automagically</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map</a:t>
            </a:r>
            <a:r>
              <a:rPr lang="fr-FR" sz="1200" dirty="0">
                <a:solidFill>
                  <a:srgbClr val="4F81BD"/>
                </a:solidFill>
                <a:latin typeface="Lucida Console" panose="020B0609040504020204" pitchFamily="49" charset="0"/>
                <a:ea typeface="Courier" charset="0"/>
                <a:cs typeface="Courier" charset="0"/>
              </a:rPr>
              <a:t>:</a:t>
            </a:r>
            <a:endParaRPr lang="fr-FR" b="0" dirty="0"/>
          </a:p>
          <a:p>
            <a:r>
              <a:rPr lang="fr-FR" b="0" dirty="0" err="1"/>
              <a:t>Setosa</a:t>
            </a:r>
            <a:r>
              <a:rPr lang="fr-FR" b="0" baseline="0" dirty="0"/>
              <a:t> -&gt;  </a:t>
            </a:r>
            <a:r>
              <a:rPr lang="fr-FR" b="0" baseline="0" dirty="0" err="1"/>
              <a:t>red</a:t>
            </a:r>
            <a:r>
              <a:rPr lang="fr-FR" b="0" baseline="0" dirty="0"/>
              <a:t>, </a:t>
            </a:r>
          </a:p>
          <a:p>
            <a:r>
              <a:rPr lang="fr-FR" b="0" baseline="0" dirty="0" err="1"/>
              <a:t>Versicolor</a:t>
            </a:r>
            <a:r>
              <a:rPr lang="fr-FR" b="0" baseline="0" dirty="0"/>
              <a:t> -&gt; green</a:t>
            </a:r>
          </a:p>
          <a:p>
            <a:r>
              <a:rPr lang="fr-FR" b="0" baseline="0" dirty="0" err="1"/>
              <a:t>Virginica</a:t>
            </a:r>
            <a:r>
              <a:rPr lang="fr-FR" b="0" baseline="0" dirty="0"/>
              <a:t> -&gt; </a:t>
            </a:r>
            <a:r>
              <a:rPr lang="fr-FR" b="0" baseline="0" dirty="0" err="1"/>
              <a:t>blue</a:t>
            </a:r>
            <a:endParaRPr lang="fr-FR" b="0" baseline="0" dirty="0"/>
          </a:p>
          <a:p>
            <a:r>
              <a:rPr lang="fr-FR" b="0" baseline="0" dirty="0"/>
              <a:t>This </a:t>
            </a:r>
            <a:r>
              <a:rPr lang="fr-FR" b="0" baseline="0" dirty="0" err="1"/>
              <a:t>even</a:t>
            </a:r>
            <a:r>
              <a:rPr lang="fr-FR" b="0" baseline="0" dirty="0"/>
              <a:t> </a:t>
            </a:r>
            <a:r>
              <a:rPr lang="fr-FR" b="0" baseline="0" dirty="0" err="1"/>
              <a:t>works</a:t>
            </a:r>
            <a:r>
              <a:rPr lang="fr-FR" b="0" baseline="0" dirty="0"/>
              <a:t> </a:t>
            </a:r>
            <a:r>
              <a:rPr lang="fr-FR" b="0" baseline="0" dirty="0" err="1"/>
              <a:t>with</a:t>
            </a:r>
            <a:r>
              <a:rPr lang="fr-FR" b="0" baseline="0" dirty="0"/>
              <a:t> </a:t>
            </a:r>
            <a:r>
              <a:rPr lang="fr-FR" b="0" baseline="0" dirty="0" err="1"/>
              <a:t>regular</a:t>
            </a:r>
            <a:r>
              <a:rPr lang="fr-FR" b="0" baseline="0" dirty="0"/>
              <a:t> </a:t>
            </a:r>
            <a:r>
              <a:rPr lang="fr-FR" b="0" baseline="0" dirty="0" err="1"/>
              <a:t>vectors</a:t>
            </a:r>
            <a:r>
              <a:rPr lang="fr-FR" b="0" baseline="0" dirty="0"/>
              <a:t> (</a:t>
            </a:r>
            <a:r>
              <a:rPr lang="fr-FR" b="0" baseline="0" dirty="0" err="1"/>
              <a:t>i.i</a:t>
            </a:r>
            <a:r>
              <a:rPr lang="fr-FR" b="0" baseline="0" dirty="0"/>
              <a:t>., not </a:t>
            </a:r>
            <a:r>
              <a:rPr lang="fr-FR" b="0" baseline="0" dirty="0" err="1"/>
              <a:t>just</a:t>
            </a:r>
            <a:r>
              <a:rPr lang="fr-FR" b="0" baseline="0" dirty="0"/>
              <a:t> </a:t>
            </a:r>
            <a:r>
              <a:rPr lang="fr-FR" b="0" baseline="0" dirty="0" err="1"/>
              <a:t>factors</a:t>
            </a:r>
            <a:r>
              <a:rPr lang="fr-FR" b="0" baseline="0" dirty="0"/>
              <a:t>!)</a:t>
            </a:r>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16512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Tidying does not have to be done within R – can be done e.g. in the shell too (like cleaning up CSV from Excel). It’s handy if the variable names are ok before importing (or else you’ll have to change them).</a:t>
            </a:r>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4480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 Use </a:t>
            </a:r>
            <a:r>
              <a:rPr lang="fr-FR" b="0" dirty="0" err="1"/>
              <a:t>this</a:t>
            </a:r>
            <a:r>
              <a:rPr lang="fr-FR" b="0" baseline="0" dirty="0"/>
              <a:t> to </a:t>
            </a:r>
            <a:r>
              <a:rPr lang="fr-FR" b="0" baseline="0" dirty="0" err="1"/>
              <a:t>see</a:t>
            </a:r>
            <a:r>
              <a:rPr lang="fr-FR" b="0" baseline="0" dirty="0"/>
              <a:t> if </a:t>
            </a:r>
            <a:r>
              <a:rPr lang="fr-FR" b="0" baseline="0" dirty="0" err="1"/>
              <a:t>there</a:t>
            </a:r>
            <a:r>
              <a:rPr lang="fr-FR" b="0" baseline="0" dirty="0"/>
              <a:t> </a:t>
            </a:r>
            <a:r>
              <a:rPr lang="fr-FR" b="0" baseline="0" dirty="0" err="1"/>
              <a:t>might</a:t>
            </a:r>
            <a:r>
              <a:rPr lang="fr-FR" b="0" baseline="0" dirty="0"/>
              <a:t> </a:t>
            </a:r>
            <a:r>
              <a:rPr lang="fr-FR" b="0" baseline="0" dirty="0" err="1"/>
              <a:t>be</a:t>
            </a:r>
            <a:r>
              <a:rPr lang="fr-FR" b="0" baseline="0" dirty="0"/>
              <a:t> </a:t>
            </a:r>
            <a:r>
              <a:rPr lang="fr-FR" b="0" baseline="0" dirty="0" err="1"/>
              <a:t>linear</a:t>
            </a:r>
            <a:r>
              <a:rPr lang="fr-FR" b="0" baseline="0" dirty="0"/>
              <a:t> </a:t>
            </a:r>
            <a:r>
              <a:rPr lang="fr-FR" b="0" baseline="0" dirty="0" err="1"/>
              <a:t>correlation</a:t>
            </a:r>
            <a:r>
              <a:rPr lang="fr-FR" b="0" baseline="0" dirty="0"/>
              <a:t> (</a:t>
            </a:r>
            <a:r>
              <a:rPr lang="fr-FR" b="0" baseline="0" dirty="0" err="1"/>
              <a:t>e.g</a:t>
            </a:r>
            <a:r>
              <a:rPr lang="fr-FR" b="0" baseline="0" dirty="0"/>
              <a:t>. </a:t>
            </a:r>
            <a:r>
              <a:rPr lang="fr-FR" b="0" baseline="0" dirty="0" err="1"/>
              <a:t>Petal.Length</a:t>
            </a:r>
            <a:r>
              <a:rPr lang="fr-FR" b="0" baseline="0" dirty="0"/>
              <a:t>, </a:t>
            </a:r>
            <a:r>
              <a:rPr lang="fr-FR" b="0" baseline="0" dirty="0" err="1"/>
              <a:t>Petal.Width</a:t>
            </a:r>
            <a:r>
              <a:rPr lang="fr-FR" b="0" baseline="0" dirty="0"/>
              <a:t>) – </a:t>
            </a:r>
            <a:r>
              <a:rPr lang="fr-FR" b="0" baseline="0" dirty="0" err="1"/>
              <a:t>correlation</a:t>
            </a:r>
            <a:r>
              <a:rPr lang="fr-FR" b="0" baseline="0" dirty="0"/>
              <a:t> can cause </a:t>
            </a:r>
            <a:r>
              <a:rPr lang="fr-FR" b="0" baseline="0" dirty="0" err="1"/>
              <a:t>problems</a:t>
            </a:r>
            <a:r>
              <a:rPr lang="fr-FR" b="0" baseline="0" dirty="0"/>
              <a:t> in </a:t>
            </a:r>
            <a:r>
              <a:rPr lang="fr-FR" b="0" baseline="0" dirty="0" err="1"/>
              <a:t>regressions</a:t>
            </a: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baseline="0" dirty="0"/>
              <a:t>- Use </a:t>
            </a:r>
            <a:r>
              <a:rPr lang="fr-FR" b="0" baseline="0" dirty="0" err="1"/>
              <a:t>this</a:t>
            </a:r>
            <a:r>
              <a:rPr lang="fr-FR" b="0" baseline="0" dirty="0"/>
              <a:t> to check </a:t>
            </a:r>
            <a:r>
              <a:rPr lang="fr-FR" b="0" baseline="0" dirty="0" err="1"/>
              <a:t>which</a:t>
            </a:r>
            <a:r>
              <a:rPr lang="fr-FR" b="0" baseline="0" dirty="0"/>
              <a:t> variables </a:t>
            </a:r>
            <a:r>
              <a:rPr lang="fr-FR" b="0" baseline="0" dirty="0" err="1"/>
              <a:t>could</a:t>
            </a:r>
            <a:r>
              <a:rPr lang="fr-FR" b="0" baseline="0" dirty="0"/>
              <a:t> </a:t>
            </a:r>
            <a:r>
              <a:rPr lang="fr-FR" b="0" baseline="0" dirty="0" err="1"/>
              <a:t>be</a:t>
            </a:r>
            <a:r>
              <a:rPr lang="fr-FR" b="0" baseline="0" dirty="0"/>
              <a:t> </a:t>
            </a:r>
            <a:r>
              <a:rPr lang="fr-FR" b="0" baseline="0" dirty="0" err="1"/>
              <a:t>used</a:t>
            </a:r>
            <a:r>
              <a:rPr lang="fr-FR" b="0" baseline="0" dirty="0"/>
              <a:t> </a:t>
            </a:r>
            <a:r>
              <a:rPr lang="fr-FR" b="0" baseline="0" dirty="0" err="1"/>
              <a:t>together</a:t>
            </a:r>
            <a:r>
              <a:rPr lang="fr-FR" b="0" baseline="0" dirty="0"/>
              <a:t> to </a:t>
            </a:r>
            <a:r>
              <a:rPr lang="fr-FR" b="0" baseline="0" dirty="0" err="1"/>
              <a:t>predict</a:t>
            </a:r>
            <a:r>
              <a:rPr lang="fr-FR" b="0" baseline="0" dirty="0"/>
              <a:t> the </a:t>
            </a:r>
            <a:r>
              <a:rPr lang="fr-FR" b="0" baseline="0" dirty="0" err="1"/>
              <a:t>species</a:t>
            </a:r>
            <a:endParaRPr lang="fr-FR" b="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It looks </a:t>
            </a:r>
            <a:r>
              <a:rPr lang="fr-FR" b="0" dirty="0" err="1"/>
              <a:t>like</a:t>
            </a:r>
            <a:r>
              <a:rPr lang="fr-FR" b="0" dirty="0"/>
              <a:t> </a:t>
            </a:r>
            <a:r>
              <a:rPr lang="fr-FR" b="0" dirty="0" err="1"/>
              <a:t>most</a:t>
            </a:r>
            <a:r>
              <a:rPr lang="fr-FR" b="0" dirty="0"/>
              <a:t> of the variables </a:t>
            </a:r>
            <a:r>
              <a:rPr lang="fr-FR" b="0" dirty="0" err="1"/>
              <a:t>could</a:t>
            </a:r>
            <a:r>
              <a:rPr lang="fr-FR" b="0" dirty="0"/>
              <a:t> </a:t>
            </a:r>
            <a:r>
              <a:rPr lang="fr-FR" b="0" dirty="0" err="1"/>
              <a:t>be</a:t>
            </a:r>
            <a:r>
              <a:rPr lang="fr-FR" b="0" dirty="0"/>
              <a:t> </a:t>
            </a:r>
            <a:r>
              <a:rPr lang="fr-FR" b="0" dirty="0" err="1"/>
              <a:t>used</a:t>
            </a:r>
            <a:r>
              <a:rPr lang="fr-FR" b="0" dirty="0"/>
              <a:t> to </a:t>
            </a:r>
            <a:r>
              <a:rPr lang="fr-FR" b="0" dirty="0" err="1"/>
              <a:t>predict</a:t>
            </a:r>
            <a:r>
              <a:rPr lang="fr-FR" b="0" dirty="0"/>
              <a:t> the </a:t>
            </a:r>
            <a:r>
              <a:rPr lang="fr-FR" b="0" dirty="0" err="1"/>
              <a:t>species</a:t>
            </a:r>
            <a:r>
              <a:rPr lang="fr-FR" b="0" dirty="0"/>
              <a:t> - </a:t>
            </a:r>
            <a:r>
              <a:rPr lang="fr-FR" b="0" dirty="0" err="1"/>
              <a:t>except</a:t>
            </a:r>
            <a:r>
              <a:rPr lang="fr-FR" b="0" dirty="0"/>
              <a:t> </a:t>
            </a:r>
            <a:r>
              <a:rPr lang="fr-FR" b="0" dirty="0" err="1"/>
              <a:t>that</a:t>
            </a:r>
            <a:r>
              <a:rPr lang="fr-FR" b="0" dirty="0"/>
              <a:t> </a:t>
            </a:r>
            <a:r>
              <a:rPr lang="fr-FR" b="0" dirty="0" err="1"/>
              <a:t>using</a:t>
            </a:r>
            <a:r>
              <a:rPr lang="fr-FR" b="0" dirty="0"/>
              <a:t> the </a:t>
            </a:r>
            <a:r>
              <a:rPr lang="fr-FR" b="0" dirty="0" err="1"/>
              <a:t>sepal</a:t>
            </a:r>
            <a:r>
              <a:rPr lang="fr-FR" b="0" dirty="0"/>
              <a:t> </a:t>
            </a:r>
            <a:r>
              <a:rPr lang="fr-FR" b="0" dirty="0" err="1"/>
              <a:t>length</a:t>
            </a:r>
            <a:r>
              <a:rPr lang="fr-FR" b="0" dirty="0"/>
              <a:t> and </a:t>
            </a:r>
            <a:r>
              <a:rPr lang="fr-FR" b="0" dirty="0" err="1"/>
              <a:t>width</a:t>
            </a:r>
            <a:r>
              <a:rPr lang="fr-FR" b="0" dirty="0"/>
              <a:t> </a:t>
            </a:r>
            <a:r>
              <a:rPr lang="fr-FR" b="0" dirty="0" err="1"/>
              <a:t>alone</a:t>
            </a:r>
            <a:r>
              <a:rPr lang="fr-FR" b="0" dirty="0"/>
              <a:t> </a:t>
            </a:r>
            <a:r>
              <a:rPr lang="fr-FR" b="0" dirty="0" err="1"/>
              <a:t>would</a:t>
            </a:r>
            <a:r>
              <a:rPr lang="fr-FR" b="0" dirty="0"/>
              <a:t> </a:t>
            </a:r>
            <a:r>
              <a:rPr lang="fr-FR" b="0" dirty="0" err="1"/>
              <a:t>make</a:t>
            </a:r>
            <a:r>
              <a:rPr lang="fr-FR" b="0" dirty="0"/>
              <a:t> </a:t>
            </a:r>
            <a:r>
              <a:rPr lang="fr-FR" b="0" dirty="0" err="1"/>
              <a:t>distinguishing</a:t>
            </a:r>
            <a:r>
              <a:rPr lang="fr-FR" b="0" dirty="0"/>
              <a:t> </a:t>
            </a:r>
            <a:r>
              <a:rPr lang="fr-FR" b="0" i="1" dirty="0"/>
              <a:t>Iris </a:t>
            </a:r>
            <a:r>
              <a:rPr lang="fr-FR" b="0" i="1" dirty="0" err="1"/>
              <a:t>versicolor</a:t>
            </a:r>
            <a:r>
              <a:rPr lang="fr-FR" b="0" dirty="0"/>
              <a:t> and </a:t>
            </a:r>
            <a:r>
              <a:rPr lang="fr-FR" b="0" i="1" dirty="0" err="1"/>
              <a:t>virginica</a:t>
            </a:r>
            <a:r>
              <a:rPr lang="fr-FR" b="0" dirty="0"/>
              <a:t> </a:t>
            </a:r>
            <a:r>
              <a:rPr lang="fr-FR" b="0" dirty="0" err="1"/>
              <a:t>tricky</a:t>
            </a:r>
            <a:r>
              <a:rPr lang="fr-FR" b="0" dirty="0"/>
              <a:t> (green and </a:t>
            </a:r>
            <a:r>
              <a:rPr lang="fr-FR" b="0" dirty="0" err="1"/>
              <a:t>blue</a:t>
            </a:r>
            <a:r>
              <a:rPr lang="fr-FR" b="0" dirty="0"/>
              <a:t>)</a:t>
            </a:r>
          </a:p>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4155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err="1"/>
              <a:t>Setosa</a:t>
            </a:r>
            <a:r>
              <a:rPr lang="fr-FR" b="1" baseline="0" dirty="0"/>
              <a:t> in </a:t>
            </a:r>
            <a:r>
              <a:rPr lang="fr-FR" b="1" baseline="0" dirty="0" err="1"/>
              <a:t>red</a:t>
            </a:r>
            <a:r>
              <a:rPr lang="fr-FR" b="1" baseline="0" dirty="0"/>
              <a:t>, </a:t>
            </a:r>
          </a:p>
          <a:p>
            <a:r>
              <a:rPr lang="fr-FR" b="1" baseline="0" dirty="0" err="1"/>
              <a:t>Versicolor</a:t>
            </a:r>
            <a:r>
              <a:rPr lang="fr-FR" b="1" baseline="0" dirty="0"/>
              <a:t> in green</a:t>
            </a:r>
          </a:p>
          <a:p>
            <a:r>
              <a:rPr lang="fr-FR" b="1" baseline="0" dirty="0" err="1"/>
              <a:t>Virginica</a:t>
            </a:r>
            <a:r>
              <a:rPr lang="fr-FR" b="1" baseline="0" dirty="0"/>
              <a:t> in </a:t>
            </a:r>
            <a:r>
              <a:rPr lang="fr-FR" b="1" baseline="0" dirty="0" err="1"/>
              <a:t>blue</a:t>
            </a:r>
            <a:endParaRPr lang="fr-FR" b="1" baseline="0" dirty="0"/>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coloured</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1650765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19876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1762285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To use other colours, use the function rainbow</a:t>
            </a:r>
            <a:r>
              <a:rPr lang="en-US" baseline="0"/>
              <a:t> or other colour palettes</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707085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Other</a:t>
            </a:r>
            <a:r>
              <a:rPr lang="en-GB" baseline="0" dirty="0"/>
              <a:t> </a:t>
            </a:r>
            <a:r>
              <a:rPr lang="en-GB" dirty="0"/>
              <a:t>packages exist for</a:t>
            </a:r>
            <a:r>
              <a:rPr lang="en-GB" baseline="0" dirty="0"/>
              <a:t> error bars plotting</a:t>
            </a:r>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37</a:t>
            </a:fld>
            <a:endParaRPr lang="en-US"/>
          </a:p>
        </p:txBody>
      </p:sp>
    </p:spTree>
    <p:extLst>
      <p:ext uri="{BB962C8B-B14F-4D97-AF65-F5344CB8AC3E}">
        <p14:creationId xmlns:p14="http://schemas.microsoft.com/office/powerpoint/2010/main" val="2780688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97123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94327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05659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41</a:t>
            </a:fld>
            <a:endParaRPr lang="en-US"/>
          </a:p>
        </p:txBody>
      </p:sp>
    </p:spTree>
    <p:extLst>
      <p:ext uri="{BB962C8B-B14F-4D97-AF65-F5344CB8AC3E}">
        <p14:creationId xmlns:p14="http://schemas.microsoft.com/office/powerpoint/2010/main" val="405051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a:t>
            </a:fld>
            <a:endParaRPr lang="en-US"/>
          </a:p>
        </p:txBody>
      </p:sp>
    </p:spTree>
    <p:extLst>
      <p:ext uri="{BB962C8B-B14F-4D97-AF65-F5344CB8AC3E}">
        <p14:creationId xmlns:p14="http://schemas.microsoft.com/office/powerpoint/2010/main" val="1743146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322234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err="1"/>
              <a:t>Why</a:t>
            </a:r>
            <a:r>
              <a:rPr lang="fr-FR" b="1" dirty="0"/>
              <a:t> </a:t>
            </a:r>
            <a:r>
              <a:rPr lang="fr-FR" b="1" dirty="0" err="1"/>
              <a:t>barplots</a:t>
            </a:r>
            <a:r>
              <a:rPr lang="fr-FR" b="1" dirty="0"/>
              <a:t> are (</a:t>
            </a:r>
            <a:r>
              <a:rPr lang="fr-FR" b="1" dirty="0" err="1"/>
              <a:t>often</a:t>
            </a:r>
            <a:r>
              <a:rPr lang="fr-FR" b="1" dirty="0"/>
              <a:t>) nonsense? </a:t>
            </a:r>
            <a:r>
              <a:rPr lang="fr-FR" b="1" dirty="0" err="1"/>
              <a:t>Try</a:t>
            </a:r>
            <a:r>
              <a:rPr lang="fr-FR" b="1" dirty="0"/>
              <a:t> the </a:t>
            </a:r>
            <a:r>
              <a:rPr lang="fr-FR" b="1" dirty="0" err="1"/>
              <a:t>shiny</a:t>
            </a:r>
            <a:r>
              <a:rPr lang="fr-FR" b="1" baseline="0" dirty="0"/>
              <a:t> </a:t>
            </a:r>
            <a:r>
              <a:rPr lang="fr-FR" b="1" baseline="0" dirty="0" err="1"/>
              <a:t>app</a:t>
            </a:r>
            <a:r>
              <a:rPr lang="fr-FR" b="1" baseline="0" dirty="0"/>
              <a:t>. </a:t>
            </a:r>
            <a:endParaRPr lang="fr-FR" b="1" dirty="0"/>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251772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1144588" y="685800"/>
            <a:ext cx="4562475" cy="3422650"/>
          </a:xfrm>
          <a:prstGeom prst="rect">
            <a:avLst/>
          </a:prstGeom>
        </p:spPr>
      </p:sp>
      <p:sp>
        <p:nvSpPr>
          <p:cNvPr id="132" name="PlaceHolder 2"/>
          <p:cNvSpPr>
            <a:spLocks noGrp="1"/>
          </p:cNvSpPr>
          <p:nvPr>
            <p:ph type="body"/>
          </p:nvPr>
        </p:nvSpPr>
        <p:spPr>
          <a:xfrm>
            <a:off x="685800" y="4343400"/>
            <a:ext cx="5480640" cy="4109040"/>
          </a:xfrm>
          <a:prstGeom prst="rect">
            <a:avLst/>
          </a:prstGeom>
        </p:spPr>
        <p:txBody>
          <a:bodyPr lIns="0" tIns="0" rIns="0" bIns="0"/>
          <a:lstStyle/>
          <a:p>
            <a:pPr marL="216000" indent="-210600">
              <a:lnSpc>
                <a:spcPct val="100000"/>
              </a:lnSpc>
            </a:pPr>
            <a:r>
              <a:rPr lang="en-US" sz="2000" b="0" strike="noStrike" spc="-1" dirty="0">
                <a:latin typeface="Arial"/>
              </a:rPr>
              <a:t>Careful: genotype and diet should be factors to be </a:t>
            </a:r>
            <a:r>
              <a:rPr lang="en-US" sz="2000" b="0" strike="noStrike" spc="-1" dirty="0" err="1">
                <a:latin typeface="Arial"/>
              </a:rPr>
              <a:t>coloured</a:t>
            </a:r>
            <a:endParaRPr lang="en-US" sz="2000" b="0" strike="noStrike" spc="-1" dirty="0">
              <a:latin typeface="Arial"/>
            </a:endParaRPr>
          </a:p>
        </p:txBody>
      </p:sp>
      <p:sp>
        <p:nvSpPr>
          <p:cNvPr id="133" name="CustomShape 3"/>
          <p:cNvSpPr/>
          <p:nvPr/>
        </p:nvSpPr>
        <p:spPr>
          <a:xfrm>
            <a:off x="3884760" y="8685360"/>
            <a:ext cx="2966040" cy="45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C4D982A-43A1-4313-8796-4D5200800C1E}" type="slidenum">
              <a:rPr kumimoji="0" lang="en-US"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H" sz="1200" kern="1200">
                <a:solidFill>
                  <a:schemeClr val="tx1"/>
                </a:solidFill>
                <a:effectLst/>
                <a:latin typeface="+mn-lt"/>
                <a:ea typeface="+mn-ea"/>
                <a:cs typeface="+mn-cs"/>
              </a:rPr>
              <a:t>The “outer margin” (om_) specifies the distance between the edge of the device and the edge of the figure region whereas the “inner margin” (ma_) specifies the distance between the edge of the figure and the edge of the plot</a:t>
            </a:r>
            <a:r>
              <a:rPr lang="fr-CH" sz="1200" kern="1200" dirty="0">
                <a:solidFill>
                  <a:schemeClr val="tx1"/>
                </a:solidFill>
                <a:effectLst/>
                <a:latin typeface="+mn-lt"/>
                <a:ea typeface="+mn-ea"/>
                <a:cs typeface="+mn-cs"/>
              </a:rPr>
              <a:t>.</a:t>
            </a:r>
          </a:p>
          <a:p>
            <a:r>
              <a:rPr lang="fr-CH" sz="1200" kern="1200">
                <a:solidFill>
                  <a:schemeClr val="tx1"/>
                </a:solidFill>
                <a:effectLst/>
                <a:latin typeface="+mn-lt"/>
                <a:ea typeface="+mn-ea"/>
                <a:cs typeface="+mn-cs"/>
              </a:rPr>
              <a:t>The third letter in each of these margin specifications tells you the units: lines of text (</a:t>
            </a:r>
            <a:r>
              <a:rPr lang="fr-CH" sz="1200" kern="1200" err="1">
                <a:solidFill>
                  <a:schemeClr val="tx1"/>
                </a:solidFill>
                <a:effectLst/>
                <a:latin typeface="+mn-lt"/>
                <a:ea typeface="+mn-ea"/>
                <a:cs typeface="+mn-cs"/>
              </a:rPr>
              <a:t>oma,mar</a:t>
            </a:r>
            <a:r>
              <a:rPr lang="fr-CH" sz="1200" kern="1200">
                <a:solidFill>
                  <a:schemeClr val="tx1"/>
                </a:solidFill>
                <a:effectLst/>
                <a:latin typeface="+mn-lt"/>
                <a:ea typeface="+mn-ea"/>
                <a:cs typeface="+mn-cs"/>
              </a:rPr>
              <a:t>), or inches (</a:t>
            </a:r>
            <a:r>
              <a:rPr lang="fr-CH" sz="1200" kern="1200" err="1">
                <a:solidFill>
                  <a:schemeClr val="tx1"/>
                </a:solidFill>
                <a:effectLst/>
                <a:latin typeface="+mn-lt"/>
                <a:ea typeface="+mn-ea"/>
                <a:cs typeface="+mn-cs"/>
              </a:rPr>
              <a:t>omi,mai</a:t>
            </a:r>
            <a:r>
              <a:rPr lang="fr-CH" sz="1200" kern="1200">
                <a:solidFill>
                  <a:schemeClr val="tx1"/>
                </a:solidFill>
                <a:effectLst/>
                <a:latin typeface="+mn-lt"/>
                <a:ea typeface="+mn-ea"/>
                <a:cs typeface="+mn-cs"/>
              </a:rPr>
              <a:t>). These are always specified as vectors of 4 values (c(0,1,1,2)) for the bottom, left, top, and right margins, respectively, so order is important</a:t>
            </a:r>
            <a:r>
              <a:rPr lang="fr-CH" sz="1200" kern="1200" dirty="0">
                <a:solidFill>
                  <a:schemeClr val="tx1"/>
                </a:solidFill>
                <a:effectLst/>
                <a:latin typeface="+mn-lt"/>
                <a:ea typeface="+mn-ea"/>
                <a:cs typeface="+mn-cs"/>
              </a:rPr>
              <a:t>!</a:t>
            </a: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r>
              <a:rPr lang="en-GB" sz="1200" b="1" u="none" kern="1200">
                <a:solidFill>
                  <a:schemeClr val="tx1"/>
                </a:solidFill>
                <a:latin typeface="+mn-lt"/>
                <a:ea typeface="+mn-ea"/>
                <a:cs typeface="+mn-cs"/>
              </a:rPr>
              <a:t>mar: changing figure margins</a:t>
            </a:r>
            <a:endParaRPr lang="en-GB" sz="1200" b="1" u="none"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 vector of 4 values (</a:t>
            </a:r>
            <a:r>
              <a:rPr lang="en-US" sz="1200" kern="1200" err="1">
                <a:solidFill>
                  <a:schemeClr val="tx1"/>
                </a:solidFill>
                <a:latin typeface="+mn-lt"/>
                <a:ea typeface="+mn-ea"/>
                <a:cs typeface="+mn-cs"/>
              </a:rPr>
              <a:t>bottom</a:t>
            </a:r>
            <a:r>
              <a:rPr lang="en-US" sz="1200" kern="1200">
                <a:solidFill>
                  <a:schemeClr val="tx1"/>
                </a:solidFill>
                <a:latin typeface="+mn-lt"/>
                <a:ea typeface="+mn-ea"/>
                <a:cs typeface="+mn-cs"/>
              </a:rPr>
              <a:t>, left,</a:t>
            </a:r>
            <a:r>
              <a:rPr lang="en-US" sz="1200" kern="1200" baseline="0">
                <a:solidFill>
                  <a:schemeClr val="tx1"/>
                </a:solidFill>
                <a:latin typeface="+mn-lt"/>
                <a:ea typeface="+mn-ea"/>
                <a:cs typeface="+mn-cs"/>
              </a:rPr>
              <a:t> top, right), measured in “lines of text”, space around the outside of the plot “box”. Defaults to c(5,4,4,2</a:t>
            </a:r>
            <a:r>
              <a:rPr lang="en-US" sz="1200" kern="1200" baseline="0" dirty="0">
                <a:solidFill>
                  <a:schemeClr val="tx1"/>
                </a:solidFill>
                <a:latin typeface="+mn-lt"/>
                <a:ea typeface="+mn-ea"/>
                <a:cs typeface="+mn-cs"/>
              </a:rPr>
              <a:t>)+0.1</a:t>
            </a:r>
          </a:p>
          <a:p>
            <a:r>
              <a:rPr lang="en-US" sz="1200" b="0" u="none" kern="1200">
                <a:solidFill>
                  <a:schemeClr val="tx1"/>
                </a:solidFill>
                <a:latin typeface="+mn-lt"/>
                <a:ea typeface="+mn-ea"/>
                <a:cs typeface="+mn-cs"/>
              </a:rPr>
              <a:t>A generally close-cutting setting for mar: par( mar=c(4,4,1.5,0.5) )</a:t>
            </a:r>
            <a:endParaRPr lang="en-US" sz="1200" b="0" u="none" kern="1200" dirty="0">
              <a:solidFill>
                <a:schemeClr val="tx1"/>
              </a:solidFill>
              <a:latin typeface="+mn-lt"/>
              <a:ea typeface="+mn-ea"/>
              <a:cs typeface="+mn-cs"/>
            </a:endParaRPr>
          </a:p>
          <a:p>
            <a:r>
              <a:rPr lang="en-US" sz="1200" b="0" u="none" kern="1200">
                <a:solidFill>
                  <a:schemeClr val="tx1"/>
                </a:solidFill>
                <a:latin typeface="+mn-lt"/>
                <a:ea typeface="+mn-ea"/>
                <a:cs typeface="+mn-cs"/>
              </a:rPr>
              <a:t>You can also experiment with argument pty, here is the extract from the par help</a:t>
            </a:r>
            <a:r>
              <a:rPr lang="en-US" sz="1200" b="0" u="none" kern="1200" dirty="0">
                <a:solidFill>
                  <a:schemeClr val="tx1"/>
                </a:solidFill>
                <a:latin typeface="+mn-lt"/>
                <a:ea typeface="+mn-ea"/>
                <a:cs typeface="+mn-cs"/>
              </a:rPr>
              <a:t>:</a:t>
            </a:r>
          </a:p>
          <a:p>
            <a:r>
              <a:rPr lang="en-US" sz="1200" b="0" u="none" kern="1200">
                <a:solidFill>
                  <a:schemeClr val="tx1"/>
                </a:solidFill>
                <a:latin typeface="+mn-lt"/>
                <a:ea typeface="+mn-ea"/>
                <a:cs typeface="+mn-cs"/>
              </a:rPr>
              <a:t>"pty: A character specifying the type of plot region to be used; "s" generates a square plotting region and "m" generates the maximal plotting region</a:t>
            </a:r>
            <a:r>
              <a:rPr lang="en-US" sz="1200" b="0" u="none" kern="1200" dirty="0">
                <a:solidFill>
                  <a:schemeClr val="tx1"/>
                </a:solidFill>
                <a:latin typeface="+mn-lt"/>
                <a:ea typeface="+mn-ea"/>
                <a:cs typeface="+mn-cs"/>
              </a:rPr>
              <a:t>."</a:t>
            </a:r>
          </a:p>
          <a:p>
            <a:endParaRPr lang="en-US" sz="1200" b="0" u="none" kern="1200" dirty="0">
              <a:solidFill>
                <a:schemeClr val="tx1"/>
              </a:solidFill>
              <a:latin typeface="+mn-lt"/>
              <a:ea typeface="+mn-ea"/>
              <a:cs typeface="+mn-cs"/>
            </a:endParaRPr>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3527615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mfrow</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mfcol</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layout() is a more flexible alternative.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col</a:t>
            </a:r>
            <a:r>
              <a:rPr lang="en-US" sz="1200" kern="1200" dirty="0">
                <a:solidFill>
                  <a:schemeClr val="tx1"/>
                </a:solidFill>
                <a:latin typeface="+mn-lt"/>
                <a:ea typeface="+mn-ea"/>
                <a:cs typeface="+mn-cs"/>
              </a:rPr>
              <a:t>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pch</a:t>
            </a:r>
            <a:r>
              <a:rPr lang="en-US" sz="1200" kern="1200" dirty="0">
                <a:solidFill>
                  <a:schemeClr val="tx1"/>
                </a:solidFill>
                <a:latin typeface="+mn-lt"/>
                <a:ea typeface="+mn-ea"/>
                <a:cs typeface="+mn-cs"/>
              </a:rPr>
              <a:t>: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=19 =&gt; SOLID circles . c.f. help(points)</a:t>
            </a:r>
            <a:endParaRPr lang="en-US" dirty="0"/>
          </a:p>
          <a:p>
            <a:endParaRPr lang="en-US" sz="1200" b="0" u="none"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Col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PCH: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endParaRPr lang="en-US" dirty="0"/>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2742294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u="none" kern="1200">
                <a:solidFill>
                  <a:schemeClr val="tx1"/>
                </a:solidFill>
                <a:latin typeface="+mn-lt"/>
                <a:ea typeface="+mn-ea"/>
                <a:cs typeface="+mn-cs"/>
              </a:rPr>
              <a:t>resetting par</a:t>
            </a:r>
            <a:r>
              <a:rPr lang="en-GB" sz="1200" b="1" u="none" kern="120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When you use the par() function, you are changing the default graphical settings that R uses to generate plots. Sometimes you will need to reset changes that you made previously</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0. Heavy-fisted</a:t>
            </a:r>
            <a:r>
              <a:rPr lang="en-GB" sz="1200" b="0" u="none" kern="1200" baseline="0">
                <a:solidFill>
                  <a:schemeClr val="tx1"/>
                </a:solidFill>
                <a:latin typeface="+mn-lt"/>
                <a:ea typeface="+mn-ea"/>
                <a:cs typeface="+mn-cs"/>
              </a:rPr>
              <a:t> way: restart R</a:t>
            </a:r>
            <a:r>
              <a:rPr lang="en-GB" sz="1200" b="0" u="none" kern="1200" baseline="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1. [specific to Rstudio</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Click the little broom in the plot panel to clear all plots and re-initialise graphical parameters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2. quickest but least controlled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run the command dev.off() to close existing plots &amp; re-set par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3. re-set only those arguments that you need</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Re-run par(), adding arguments to set the parameters previously changed to something you like better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4. the most general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At the very beginning of your script, save a copy of the default graphical parameters by running this command</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op &lt;- par(no.readonly=TRUE</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Then, everytime you need to reset your settings, you can run this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par(op</a:t>
            </a:r>
            <a:r>
              <a:rPr lang="en-GB" sz="1200" b="0" u="none" kern="1200" dirty="0">
                <a:solidFill>
                  <a:schemeClr val="tx1"/>
                </a:solidFill>
                <a:latin typeface="+mn-lt"/>
                <a:ea typeface="+mn-ea"/>
                <a:cs typeface="+mn-cs"/>
              </a:rPr>
              <a:t>)</a:t>
            </a:r>
          </a:p>
          <a:p>
            <a:endParaRPr lang="en-GB" sz="1200" b="1" u="none" kern="1200" dirty="0">
              <a:solidFill>
                <a:schemeClr val="tx1"/>
              </a:solidFill>
              <a:latin typeface="+mn-lt"/>
              <a:ea typeface="+mn-ea"/>
              <a:cs typeface="+mn-cs"/>
            </a:endParaRPr>
          </a:p>
          <a:p>
            <a:r>
              <a:rPr lang="fr-FR" sz="1200" b="1" err="1">
                <a:solidFill>
                  <a:srgbClr val="4F81BD"/>
                </a:solidFill>
                <a:latin typeface="Courier"/>
                <a:cs typeface="Courier"/>
              </a:rPr>
              <a:t>no.readonly</a:t>
            </a:r>
            <a:r>
              <a:rPr lang="fr-CH" sz="1200" b="1" i="0" u="none" strike="noStrike" kern="1200">
                <a:solidFill>
                  <a:schemeClr val="tx1"/>
                </a:solidFill>
                <a:effectLst/>
                <a:latin typeface="+mn-lt"/>
                <a:ea typeface="+mn-ea"/>
                <a:cs typeface="+mn-cs"/>
              </a:rPr>
              <a:t>logical; if </a:t>
            </a:r>
            <a:r>
              <a:rPr lang="fr-CH" b="1"/>
              <a:t>TRUE</a:t>
            </a:r>
            <a:r>
              <a:rPr lang="fr-CH" sz="1200" b="1" i="0" u="none" strike="noStrike" kern="1200">
                <a:solidFill>
                  <a:schemeClr val="tx1"/>
                </a:solidFill>
                <a:effectLst/>
                <a:latin typeface="+mn-lt"/>
                <a:ea typeface="+mn-ea"/>
                <a:cs typeface="+mn-cs"/>
              </a:rPr>
              <a:t> and there are no other arguments, only parameters are returned which can be set by a subsequent </a:t>
            </a:r>
            <a:r>
              <a:rPr lang="fr-CH" b="1"/>
              <a:t>par()</a:t>
            </a:r>
            <a:r>
              <a:rPr lang="fr-CH" sz="1200" b="1" i="0" u="none" strike="noStrike" kern="1200">
                <a:solidFill>
                  <a:schemeClr val="tx1"/>
                </a:solidFill>
                <a:effectLst/>
                <a:latin typeface="+mn-lt"/>
                <a:ea typeface="+mn-ea"/>
                <a:cs typeface="+mn-cs"/>
              </a:rPr>
              <a:t> call </a:t>
            </a:r>
            <a:r>
              <a:rPr lang="fr-CH" sz="1200" b="1" i="1" u="none" strike="noStrike" kern="1200">
                <a:solidFill>
                  <a:schemeClr val="tx1"/>
                </a:solidFill>
                <a:effectLst/>
                <a:latin typeface="+mn-lt"/>
                <a:ea typeface="+mn-ea"/>
                <a:cs typeface="+mn-cs"/>
              </a:rPr>
              <a:t>on the same device</a:t>
            </a:r>
            <a:r>
              <a:rPr lang="fr-CH" sz="1200" b="1" i="0" u="none" strike="noStrike" kern="1200" dirty="0">
                <a:solidFill>
                  <a:schemeClr val="tx1"/>
                </a:solidFill>
                <a:effectLst/>
                <a:latin typeface="+mn-lt"/>
                <a:ea typeface="+mn-ea"/>
                <a:cs typeface="+mn-cs"/>
              </a:rPr>
              <a:t>.</a:t>
            </a:r>
            <a:endParaRPr lang="en-US" b="1" u="none" dirty="0"/>
          </a:p>
          <a:p>
            <a:r>
              <a:rPr lang="fr-CH" sz="1200" kern="1200">
                <a:solidFill>
                  <a:schemeClr val="tx1"/>
                </a:solidFill>
                <a:effectLst/>
                <a:latin typeface="+mn-lt"/>
                <a:ea typeface="+mn-ea"/>
                <a:cs typeface="+mn-cs"/>
              </a:rPr>
              <a:t>Some of the graphical parameters cannot be changed (“read only”), so the</a:t>
            </a:r>
            <a:endParaRPr lang="fr-CH" sz="1200" kern="1200" dirty="0">
              <a:solidFill>
                <a:schemeClr val="tx1"/>
              </a:solidFill>
              <a:effectLst/>
              <a:latin typeface="+mn-lt"/>
              <a:ea typeface="+mn-ea"/>
              <a:cs typeface="+mn-cs"/>
            </a:endParaRPr>
          </a:p>
          <a:p>
            <a:r>
              <a:rPr lang="fr-CH" sz="1200" kern="1200">
                <a:solidFill>
                  <a:schemeClr val="tx1"/>
                </a:solidFill>
                <a:effectLst/>
                <a:latin typeface="+mn-lt"/>
                <a:ea typeface="+mn-ea"/>
                <a:cs typeface="+mn-cs"/>
              </a:rPr>
              <a:t>no.readonly = TRUE bit simply passes all of the par() settings that aren’t read only. </a:t>
            </a:r>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677534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a:solidFill>
                  <a:schemeClr val="tx1"/>
                </a:solidFill>
                <a:latin typeface="+mn-lt"/>
                <a:ea typeface="+mn-ea"/>
                <a:cs typeface="+mn-cs"/>
              </a:rPr>
              <a:t>Add a word about how RStudio handles graphics? (keeps all the graphics windows in one place, has refresh capacity, etc</a:t>
            </a:r>
            <a:r>
              <a:rPr lang="en-US" sz="1200" kern="1200" dirty="0">
                <a:solidFill>
                  <a:schemeClr val="tx1"/>
                </a:solidFill>
                <a:latin typeface="+mn-lt"/>
                <a:ea typeface="+mn-ea"/>
                <a:cs typeface="+mn-cs"/>
              </a:rPr>
              <a:t>)</a:t>
            </a:r>
          </a:p>
          <a:p>
            <a:r>
              <a:rPr lang="en-US" sz="1200" b="1" kern="1200">
                <a:solidFill>
                  <a:schemeClr val="tx1"/>
                </a:solidFill>
                <a:latin typeface="+mn-lt"/>
                <a:ea typeface="+mn-ea"/>
                <a:cs typeface="+mn-cs"/>
              </a:rPr>
              <a:t>Major difference between these two formats, i.e. the former is vector graphics (pdf) and the second is raster (image matricielle) (</a:t>
            </a:r>
            <a:r>
              <a:rPr lang="en-US" sz="1200" b="1" kern="1200" err="1">
                <a:solidFill>
                  <a:schemeClr val="tx1"/>
                </a:solidFill>
                <a:latin typeface="+mn-lt"/>
                <a:ea typeface="+mn-ea"/>
                <a:cs typeface="+mn-cs"/>
              </a:rPr>
              <a:t>png</a:t>
            </a:r>
            <a:r>
              <a:rPr lang="en-US" sz="1200" b="1" kern="120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postscript(file="</a:t>
            </a:r>
            <a:r>
              <a:rPr lang="en-US" sz="1200" b="0" i="0" u="none" strike="noStrike" kern="1200" baseline="0">
                <a:solidFill>
                  <a:schemeClr val="tx1"/>
                </a:solidFill>
                <a:latin typeface="+mn-lt"/>
                <a:ea typeface="+mn-ea"/>
                <a:cs typeface="+mn-cs"/>
              </a:rPr>
              <a:t>a_name.ps", …)</a:t>
            </a:r>
            <a:endParaRPr lang="en-US" sz="1200" b="0" i="0" u="none" strike="noStrike" kern="1200" baseline="0" dirty="0">
              <a:solidFill>
                <a:schemeClr val="tx1"/>
              </a:solidFill>
              <a:latin typeface="+mn-lt"/>
              <a:ea typeface="+mn-ea"/>
              <a:cs typeface="+mn-cs"/>
            </a:endParaRPr>
          </a:p>
          <a:p>
            <a:r>
              <a:rPr lang="da-DK" sz="1200" b="0" i="0" u="none" strike="noStrike" kern="1200" baseline="0" dirty="0">
                <a:solidFill>
                  <a:schemeClr val="tx1"/>
                </a:solidFill>
                <a:latin typeface="+mn-lt"/>
                <a:ea typeface="+mn-ea"/>
                <a:cs typeface="+mn-cs"/>
              </a:rPr>
              <a:t>pdf(file="…</a:t>
            </a:r>
            <a:r>
              <a:rPr lang="da-DK" sz="1200" b="0" i="0" u="none" strike="noStrike" kern="1200" baseline="0">
                <a:solidFill>
                  <a:schemeClr val="tx1"/>
                </a:solidFill>
                <a:latin typeface="+mn-lt"/>
                <a:ea typeface="+mn-ea"/>
                <a:cs typeface="+mn-cs"/>
              </a:rPr>
              <a:t>pdf", …)</a:t>
            </a:r>
            <a:endParaRPr lang="da-DK"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jpeg(file=" …jpg", …)</a:t>
            </a:r>
            <a:endParaRPr lang="nl-NL"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png(file=" ….png", …)</a:t>
            </a:r>
            <a:endParaRPr lang="nl-NL"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Each graphics device will have a specific set of arguments that dictate characteristics of the outputted file : height=, width=, horizontal=, res=, paper=, 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For pdf</a:t>
            </a:r>
            <a:r>
              <a:rPr lang="en-US" sz="1200" kern="1200" baseline="0">
                <a:solidFill>
                  <a:schemeClr val="tx1"/>
                </a:solidFill>
                <a:latin typeface="+mn-lt"/>
                <a:ea typeface="+mn-ea"/>
                <a:cs typeface="+mn-cs"/>
              </a:rPr>
              <a:t> &amp; ps (vector formats), </a:t>
            </a:r>
            <a:r>
              <a:rPr lang="en-US" sz="1200" kern="1200">
                <a:solidFill>
                  <a:schemeClr val="tx1"/>
                </a:solidFill>
                <a:latin typeface="+mn-lt"/>
                <a:ea typeface="+mn-ea"/>
                <a:cs typeface="+mn-cs"/>
              </a:rPr>
              <a:t>the width and height of the graphics region are given in inches, default values are 7.</a:t>
            </a:r>
            <a:r>
              <a:rPr lang="en-US" sz="1200"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A4 = 8.3" x 11.7</a:t>
            </a:r>
            <a:r>
              <a:rPr lang="en-US" sz="1200" b="0" i="0" u="none" strike="noStrike" kern="1200" baseline="0" dirty="0">
                <a:solidFill>
                  <a:schemeClr val="tx1"/>
                </a:solidFill>
                <a:latin typeface="+mn-lt"/>
                <a:ea typeface="+mn-ea"/>
                <a:cs typeface="+mn-cs"/>
              </a:rPr>
              <a:t>“.</a:t>
            </a:r>
          </a:p>
          <a:p>
            <a:r>
              <a:rPr lang="en-US" sz="1200" b="0" i="0" u="none" strike="noStrike" kern="1200" baseline="0">
                <a:solidFill>
                  <a:schemeClr val="tx1"/>
                </a:solidFill>
                <a:latin typeface="+mn-lt"/>
                <a:ea typeface="+mn-ea"/>
                <a:cs typeface="+mn-cs"/>
              </a:rPr>
              <a:t>For png, jpeg (raster formats), the width and height of the graphics are given in pixels</a:t>
            </a:r>
            <a:r>
              <a:rPr lang="en-US" sz="1200" b="0" i="0" u="none" strike="noStrike" kern="1200" baseline="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66218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Add a word about how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 handles graphics? (keeps all the graphics windows in one place, has refresh capacity, </a:t>
            </a:r>
            <a:r>
              <a:rPr lang="en-US" sz="1200" kern="1200" dirty="0" err="1">
                <a:solidFill>
                  <a:schemeClr val="tx1"/>
                </a:solidFill>
                <a:latin typeface="+mn-lt"/>
                <a:ea typeface="+mn-ea"/>
                <a:cs typeface="+mn-cs"/>
              </a:rPr>
              <a:t>etc</a:t>
            </a:r>
            <a:r>
              <a:rPr lang="en-US" sz="1200" kern="1200" dirty="0">
                <a:solidFill>
                  <a:schemeClr val="tx1"/>
                </a:solidFill>
                <a:latin typeface="+mn-lt"/>
                <a:ea typeface="+mn-ea"/>
                <a:cs typeface="+mn-cs"/>
              </a:rPr>
              <a:t>)</a:t>
            </a:r>
          </a:p>
          <a:p>
            <a:r>
              <a:rPr lang="en-US" sz="1200" b="1" kern="1200" dirty="0">
                <a:solidFill>
                  <a:schemeClr val="tx1"/>
                </a:solidFill>
                <a:latin typeface="+mn-lt"/>
                <a:ea typeface="+mn-ea"/>
                <a:cs typeface="+mn-cs"/>
              </a:rPr>
              <a:t>Major difference between these two formats, i.e. the former is vector graphics (pdf) and the second is raster (image </a:t>
            </a:r>
            <a:r>
              <a:rPr lang="en-US" sz="1200" b="1" kern="1200" dirty="0" err="1">
                <a:solidFill>
                  <a:schemeClr val="tx1"/>
                </a:solidFill>
                <a:latin typeface="+mn-lt"/>
                <a:ea typeface="+mn-ea"/>
                <a:cs typeface="+mn-cs"/>
              </a:rPr>
              <a:t>matricielle</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png</a:t>
            </a:r>
            <a:r>
              <a:rPr lang="en-US" sz="1200" b="1" kern="1200" dirty="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Each graphics device will have a specific set of arguments that dictate characteristics of the outputted file : height=, width=, horizontal=, res=, paper=, </a:t>
            </a:r>
            <a:r>
              <a:rPr lang="en-US" sz="1200" b="0" i="0" u="none" strike="noStrike" kern="1200" baseline="0" dirty="0" err="1">
                <a:solidFill>
                  <a:schemeClr val="tx1"/>
                </a:solidFill>
                <a:latin typeface="+mn-lt"/>
                <a:ea typeface="+mn-ea"/>
                <a:cs typeface="+mn-cs"/>
              </a:rPr>
              <a:t>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pdf</a:t>
            </a:r>
            <a:r>
              <a:rPr lang="en-US" sz="1200" kern="1200" baseline="0" dirty="0">
                <a:solidFill>
                  <a:schemeClr val="tx1"/>
                </a:solidFill>
                <a:latin typeface="+mn-lt"/>
                <a:ea typeface="+mn-ea"/>
                <a:cs typeface="+mn-cs"/>
              </a:rPr>
              <a:t> &amp; </a:t>
            </a:r>
            <a:r>
              <a:rPr lang="en-US" sz="1200" kern="1200" baseline="0" dirty="0" err="1">
                <a:solidFill>
                  <a:schemeClr val="tx1"/>
                </a:solidFill>
                <a:latin typeface="+mn-lt"/>
                <a:ea typeface="+mn-ea"/>
                <a:cs typeface="+mn-cs"/>
              </a:rPr>
              <a:t>ps</a:t>
            </a:r>
            <a:r>
              <a:rPr lang="en-US" sz="1200" kern="1200" baseline="0" dirty="0">
                <a:solidFill>
                  <a:schemeClr val="tx1"/>
                </a:solidFill>
                <a:latin typeface="+mn-lt"/>
                <a:ea typeface="+mn-ea"/>
                <a:cs typeface="+mn-cs"/>
              </a:rPr>
              <a:t> (vector formats), </a:t>
            </a:r>
            <a:r>
              <a:rPr lang="en-US" sz="1200" kern="1200" dirty="0">
                <a:solidFill>
                  <a:schemeClr val="tx1"/>
                </a:solidFill>
                <a:latin typeface="+mn-lt"/>
                <a:ea typeface="+mn-ea"/>
                <a:cs typeface="+mn-cs"/>
              </a:rPr>
              <a:t>the width and height of the graphics region are given in inches, default values are 7.</a:t>
            </a:r>
            <a:r>
              <a:rPr lang="en-US" sz="1200"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A4 = 8.3" x 11.7“.</a:t>
            </a:r>
          </a:p>
          <a:p>
            <a:r>
              <a:rPr lang="en-US" sz="1200" b="0" i="0" u="none" strike="noStrike" kern="1200" baseline="0" dirty="0">
                <a:solidFill>
                  <a:schemeClr val="tx1"/>
                </a:solidFill>
                <a:latin typeface="+mn-lt"/>
                <a:ea typeface="+mn-ea"/>
                <a:cs typeface="+mn-cs"/>
              </a:rPr>
              <a:t>For </a:t>
            </a:r>
            <a:r>
              <a:rPr lang="en-US" sz="1200" b="0" i="0" u="none" strike="noStrike" kern="1200" baseline="0" dirty="0" err="1">
                <a:solidFill>
                  <a:schemeClr val="tx1"/>
                </a:solidFill>
                <a:latin typeface="+mn-lt"/>
                <a:ea typeface="+mn-ea"/>
                <a:cs typeface="+mn-cs"/>
              </a:rPr>
              <a:t>png</a:t>
            </a:r>
            <a:r>
              <a:rPr lang="en-US" sz="1200" b="0" i="0" u="none" strike="noStrike" kern="1200" baseline="0" dirty="0">
                <a:solidFill>
                  <a:schemeClr val="tx1"/>
                </a:solidFill>
                <a:latin typeface="+mn-lt"/>
                <a:ea typeface="+mn-ea"/>
                <a:cs typeface="+mn-cs"/>
              </a:rPr>
              <a:t>, jpeg (raster formats), the width and height of the graphics are given in pixels.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2494413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16000" indent="-213120">
              <a:lnSpc>
                <a:spcPct val="100000"/>
              </a:lnSpc>
            </a:pPr>
            <a:r>
              <a:rPr lang="en-US" sz="1200" b="0" strike="noStrike" spc="-1" dirty="0">
                <a:solidFill>
                  <a:srgbClr val="000000"/>
                </a:solidFill>
                <a:latin typeface="+mn-lt"/>
                <a:ea typeface="+mn-ea"/>
              </a:rPr>
              <a:t>You can tell R to put each page of output in a separate file. </a:t>
            </a:r>
            <a:br>
              <a:rPr lang="en-US" dirty="0"/>
            </a:br>
            <a:r>
              <a:rPr lang="en-US" sz="1200" b="0" strike="noStrike" spc="-1" dirty="0">
                <a:solidFill>
                  <a:srgbClr val="000000"/>
                </a:solidFill>
                <a:latin typeface="+mn-lt"/>
                <a:ea typeface="+mn-ea"/>
              </a:rPr>
              <a:t>To send output to a series of files each representing a single page, use in the filename the </a:t>
            </a:r>
            <a:r>
              <a:rPr lang="en-US" sz="1200" b="1" strike="noStrike" spc="-1" dirty="0" err="1">
                <a:solidFill>
                  <a:srgbClr val="000000"/>
                </a:solidFill>
                <a:latin typeface="+mn-lt"/>
                <a:ea typeface="+mn-ea"/>
              </a:rPr>
              <a:t>printf</a:t>
            </a:r>
            <a:r>
              <a:rPr lang="en-US" sz="1200" b="0" strike="noStrike" spc="-1" dirty="0">
                <a:solidFill>
                  <a:srgbClr val="000000"/>
                </a:solidFill>
                <a:latin typeface="+mn-lt"/>
                <a:ea typeface="+mn-ea"/>
              </a:rPr>
              <a:t> format specifier "</a:t>
            </a:r>
            <a:r>
              <a:rPr lang="en-US" sz="1200" b="1" strike="noStrike" spc="-1" dirty="0">
                <a:solidFill>
                  <a:srgbClr val="000000"/>
                </a:solidFill>
                <a:latin typeface="+mn-lt"/>
                <a:ea typeface="+mn-ea"/>
              </a:rPr>
              <a:t>%d</a:t>
            </a:r>
            <a:r>
              <a:rPr lang="en-US" sz="1200" b="0" strike="noStrike" spc="-1" dirty="0">
                <a:solidFill>
                  <a:srgbClr val="000000"/>
                </a:solidFill>
                <a:latin typeface="+mn-lt"/>
                <a:ea typeface="+mn-ea"/>
              </a:rPr>
              <a:t>" (or its extended form like "</a:t>
            </a:r>
            <a:r>
              <a:rPr lang="en-US" sz="1200" b="1" strike="noStrike" spc="-1" dirty="0">
                <a:solidFill>
                  <a:srgbClr val="000000"/>
                </a:solidFill>
                <a:latin typeface="+mn-lt"/>
                <a:ea typeface="+mn-ea"/>
              </a:rPr>
              <a:t>%02d</a:t>
            </a:r>
            <a:r>
              <a:rPr lang="en-US" sz="1200" b="0" strike="noStrike" spc="-1" dirty="0">
                <a:solidFill>
                  <a:srgbClr val="000000"/>
                </a:solidFill>
                <a:latin typeface="+mn-lt"/>
                <a:ea typeface="+mn-ea"/>
              </a:rPr>
              <a:t>")</a:t>
            </a:r>
            <a:endParaRPr lang="en-US" sz="1200" b="0" strike="noStrike" spc="-1" dirty="0">
              <a:latin typeface="Arial"/>
            </a:endParaRPr>
          </a:p>
          <a:p>
            <a:pPr marL="216000" indent="-213120">
              <a:lnSpc>
                <a:spcPct val="100000"/>
              </a:lnSpc>
            </a:pPr>
            <a:r>
              <a:rPr lang="en-US" sz="1200" b="0" strike="noStrike" spc="-1" dirty="0">
                <a:solidFill>
                  <a:srgbClr val="000000"/>
                </a:solidFill>
                <a:latin typeface="+mn-lt"/>
                <a:ea typeface="+mn-ea"/>
              </a:rPr>
              <a:t>Don’t forget to close graphics devices (i.e. the file) by using </a:t>
            </a:r>
            <a:r>
              <a:rPr lang="en-US" sz="1200" b="0" strike="noStrike" spc="-1" dirty="0" err="1">
                <a:solidFill>
                  <a:srgbClr val="000000"/>
                </a:solidFill>
                <a:latin typeface="+mn-lt"/>
                <a:ea typeface="+mn-ea"/>
              </a:rPr>
              <a:t>dev.off</a:t>
            </a:r>
            <a:r>
              <a:rPr lang="en-US" sz="1200" b="0" strike="noStrike" spc="-1" dirty="0">
                <a:solidFill>
                  <a:srgbClr val="000000"/>
                </a:solidFill>
                <a:latin typeface="+mn-lt"/>
                <a:ea typeface="+mn-ea"/>
              </a:rPr>
              <a:t>()</a:t>
            </a:r>
            <a:endParaRPr lang="en-US" sz="1200" b="0" strike="noStrike" spc="-1" dirty="0">
              <a:latin typeface="Arial"/>
            </a:endParaRPr>
          </a:p>
          <a:p>
            <a:endParaRPr lang="en-US" dirty="0"/>
          </a:p>
          <a:p>
            <a:r>
              <a:rPr lang="en-US" dirty="0"/>
              <a:t>[Note:</a:t>
            </a:r>
          </a:p>
          <a:p>
            <a:r>
              <a:rPr lang="en-US" dirty="0"/>
              <a:t>[Might</a:t>
            </a:r>
            <a:r>
              <a:rPr lang="en-US" baseline="0" dirty="0"/>
              <a:t> be better to simplify this slide next time and not show the </a:t>
            </a:r>
            <a:r>
              <a:rPr lang="en-US" baseline="0" dirty="0" err="1"/>
              <a:t>onefile</a:t>
            </a:r>
            <a:r>
              <a:rPr lang="en-US" baseline="0" dirty="0"/>
              <a:t> argument. Just show different default behavior:</a:t>
            </a:r>
          </a:p>
          <a:p>
            <a:r>
              <a:rPr lang="en-US" baseline="0" dirty="0"/>
              <a:t>- Raster formats can have only 1 page in the file.</a:t>
            </a:r>
          </a:p>
          <a:p>
            <a:r>
              <a:rPr lang="en-US" baseline="0" dirty="0"/>
              <a:t>- pdf and postscript can have multiple pages.</a:t>
            </a:r>
          </a:p>
          <a:p>
            <a:r>
              <a:rPr lang="en-US" baseline="0" dirty="0"/>
              <a:t>This is relevant when making multiple plots between opening the file and calling </a:t>
            </a:r>
            <a:r>
              <a:rPr lang="en-US" baseline="0" dirty="0" err="1"/>
              <a:t>dev.off</a:t>
            </a:r>
            <a:r>
              <a:rPr lang="en-US" baseline="0" dirty="0"/>
              <a:t>().</a:t>
            </a:r>
          </a:p>
          <a:p>
            <a:r>
              <a:rPr lang="en-US" baseline="0" dirty="0"/>
              <a:t>]</a:t>
            </a:r>
          </a:p>
          <a:p>
            <a:endParaRPr lang="en-US" baseline="0" dirty="0"/>
          </a:p>
          <a:p>
            <a:r>
              <a:rPr lang="en-US" baseline="0" dirty="0"/>
              <a:t>Other things to mention:</a:t>
            </a:r>
          </a:p>
          <a:p>
            <a:r>
              <a:rPr lang="en-US" baseline="0" dirty="0"/>
              <a:t>Typically, call par() after opening the file. It will affect only the plot(s) in that file. </a:t>
            </a:r>
            <a:r>
              <a:rPr lang="en-US" baseline="0" dirty="0" err="1"/>
              <a:t>Dev.off</a:t>
            </a:r>
            <a:r>
              <a:rPr lang="en-US" baseline="0" dirty="0"/>
              <a:t>() close the file and restore default parameters.</a:t>
            </a:r>
          </a:p>
          <a:p>
            <a:endParaRPr lang="en-US" baseline="0" dirty="0"/>
          </a:p>
          <a:p>
            <a:r>
              <a:rPr lang="en-US" baseline="0" dirty="0"/>
              <a:t>- When </a:t>
            </a:r>
            <a:r>
              <a:rPr lang="en-US" baseline="0" dirty="0" err="1"/>
              <a:t>dev.off</a:t>
            </a:r>
            <a:r>
              <a:rPr lang="en-US" baseline="0" dirty="0"/>
              <a:t> is not called the file will not contain the graphics.</a:t>
            </a:r>
          </a:p>
          <a:p>
            <a:endParaRPr lang="en-US" baseline="0"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3349164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1143000" y="685800"/>
            <a:ext cx="4568825" cy="3425825"/>
          </a:xfrm>
          <a:prstGeom prst="rect">
            <a:avLst/>
          </a:prstGeom>
        </p:spPr>
      </p:sp>
      <p:sp>
        <p:nvSpPr>
          <p:cNvPr id="459" name="PlaceHolder 2"/>
          <p:cNvSpPr>
            <a:spLocks noGrp="1"/>
          </p:cNvSpPr>
          <p:nvPr>
            <p:ph type="body"/>
          </p:nvPr>
        </p:nvSpPr>
        <p:spPr>
          <a:xfrm>
            <a:off x="685800" y="4343400"/>
            <a:ext cx="5483160" cy="4111560"/>
          </a:xfrm>
          <a:prstGeom prst="rect">
            <a:avLst/>
          </a:prstGeom>
        </p:spPr>
        <p:txBody>
          <a:bodyPr lIns="0" tIns="0" rIns="0" bIns="0"/>
          <a:lstStyle/>
          <a:p>
            <a:pPr marL="216000" indent="-213120">
              <a:lnSpc>
                <a:spcPct val="100000"/>
              </a:lnSpc>
            </a:pPr>
            <a:r>
              <a:rPr lang="en-US" sz="1200" b="1" strike="noStrike" spc="-1" dirty="0">
                <a:solidFill>
                  <a:srgbClr val="000000"/>
                </a:solidFill>
                <a:latin typeface="+mn-lt"/>
                <a:ea typeface="+mn-ea"/>
              </a:rPr>
              <a:t>PDFs grow too large, in which case consider plotting to a raster graphics file (e.g. PNG).</a:t>
            </a:r>
          </a:p>
          <a:p>
            <a:pPr marL="216000" indent="-213120">
              <a:lnSpc>
                <a:spcPct val="100000"/>
              </a:lnSpc>
            </a:pPr>
            <a:r>
              <a:rPr lang="en-US" sz="1200" b="1" strike="noStrike" spc="-1" dirty="0">
                <a:solidFill>
                  <a:srgbClr val="000000"/>
                </a:solidFill>
                <a:latin typeface="+mn-lt"/>
                <a:ea typeface="+mn-ea"/>
              </a:rPr>
              <a:t>PDFs</a:t>
            </a:r>
            <a:r>
              <a:rPr lang="en-US" sz="1200" b="1" strike="noStrike" spc="-1" baseline="0" dirty="0">
                <a:solidFill>
                  <a:srgbClr val="000000"/>
                </a:solidFill>
                <a:latin typeface="+mn-lt"/>
                <a:ea typeface="+mn-ea"/>
              </a:rPr>
              <a:t> created in R can later be further processed using another software, e.g., Adobe programs.</a:t>
            </a:r>
          </a:p>
          <a:p>
            <a:pPr marL="216000" indent="-213120">
              <a:lnSpc>
                <a:spcPct val="100000"/>
              </a:lnSpc>
            </a:pPr>
            <a:r>
              <a:rPr lang="en-US" sz="1200" b="1" strike="noStrike" spc="-1" baseline="0" dirty="0">
                <a:solidFill>
                  <a:srgbClr val="000000"/>
                </a:solidFill>
                <a:latin typeface="+mn-lt"/>
                <a:ea typeface="+mn-ea"/>
              </a:rPr>
              <a:t>Likewise, PDFs created in R can later be converted to other file formats using another software.</a:t>
            </a:r>
          </a:p>
          <a:p>
            <a:pPr marL="216000" indent="-213120">
              <a:lnSpc>
                <a:spcPct val="100000"/>
              </a:lnSpc>
            </a:pPr>
            <a:endParaRPr lang="en-US" sz="1200" b="0" strike="noStrike" spc="-1" dirty="0">
              <a:latin typeface="Arial"/>
            </a:endParaRPr>
          </a:p>
          <a:p>
            <a:pPr marL="216000" indent="-213120">
              <a:lnSpc>
                <a:spcPct val="100000"/>
              </a:lnSpc>
            </a:pPr>
            <a:endParaRPr lang="en-US" sz="2000" b="0" strike="noStrike" spc="-1" dirty="0">
              <a:latin typeface="Arial"/>
            </a:endParaRPr>
          </a:p>
          <a:p>
            <a:pPr marL="216000" indent="-213120">
              <a:lnSpc>
                <a:spcPct val="100000"/>
              </a:lnSpc>
            </a:pPr>
            <a:r>
              <a:rPr lang="en-US" sz="2000" b="0" strike="noStrike" spc="-1" dirty="0">
                <a:latin typeface="Arial"/>
              </a:rPr>
              <a:t>The plotting device inside</a:t>
            </a:r>
            <a:r>
              <a:rPr lang="en-US" sz="2000" b="0" strike="noStrike" spc="-1" baseline="0" dirty="0">
                <a:latin typeface="Arial"/>
              </a:rPr>
              <a:t> </a:t>
            </a:r>
            <a:r>
              <a:rPr lang="en-US" sz="2000" b="0" strike="noStrike" spc="-1" baseline="0" dirty="0" err="1">
                <a:latin typeface="Arial"/>
              </a:rPr>
              <a:t>RStudio</a:t>
            </a:r>
            <a:r>
              <a:rPr lang="en-US" sz="2000" b="0" strike="noStrike" spc="-1" baseline="0" dirty="0">
                <a:latin typeface="Arial"/>
              </a:rPr>
              <a:t>:</a:t>
            </a:r>
          </a:p>
          <a:p>
            <a:pPr marL="216000" indent="-213120">
              <a:lnSpc>
                <a:spcPct val="100000"/>
              </a:lnSpc>
            </a:pPr>
            <a:r>
              <a:rPr lang="en-US" sz="2000" b="0" strike="noStrike" spc="-1" baseline="0" dirty="0">
                <a:latin typeface="Arial"/>
              </a:rPr>
              <a:t>works well for resizing plots, works well for copying plots into </a:t>
            </a:r>
            <a:r>
              <a:rPr lang="en-US" sz="2000" b="0" strike="noStrike" spc="-1" baseline="0" dirty="0" err="1">
                <a:latin typeface="Arial"/>
              </a:rPr>
              <a:t>pptx</a:t>
            </a:r>
            <a:r>
              <a:rPr lang="en-US" sz="2000" b="0" strike="noStrike" spc="-1" baseline="0" dirty="0">
                <a:latin typeface="Arial"/>
              </a:rPr>
              <a:t> or word.</a:t>
            </a:r>
          </a:p>
          <a:p>
            <a:pPr marL="216000" indent="-213120">
              <a:lnSpc>
                <a:spcPct val="100000"/>
              </a:lnSpc>
            </a:pPr>
            <a:r>
              <a:rPr lang="en-US" sz="2000" b="0" strike="noStrike" spc="-1" baseline="0" dirty="0">
                <a:latin typeface="Arial"/>
              </a:rPr>
              <a:t>(if you do not need reproducibility)</a:t>
            </a:r>
            <a:endParaRPr lang="en-US" sz="2000" b="0" strike="noStrike" spc="-1" dirty="0">
              <a:latin typeface="Arial"/>
            </a:endParaRPr>
          </a:p>
        </p:txBody>
      </p:sp>
      <p:sp>
        <p:nvSpPr>
          <p:cNvPr id="460" name="CustomShape 3"/>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2BD659E-0485-49F4-81CF-C0EA090AC6B8}" type="slidenum">
              <a:rPr lang="en-US" sz="1200" b="0" strike="noStrike" spc="-1">
                <a:solidFill>
                  <a:srgbClr val="000000"/>
                </a:solidFill>
                <a:latin typeface="+mn-lt"/>
                <a:ea typeface="+mn-ea"/>
              </a:rPr>
              <a:t>52</a:t>
            </a:fld>
            <a:endParaRPr lang="en-US" sz="1200" b="0" strike="noStrike" spc="-1">
              <a:latin typeface="Arial"/>
            </a:endParaRPr>
          </a:p>
        </p:txBody>
      </p:sp>
    </p:spTree>
    <p:extLst>
      <p:ext uri="{BB962C8B-B14F-4D97-AF65-F5344CB8AC3E}">
        <p14:creationId xmlns:p14="http://schemas.microsoft.com/office/powerpoint/2010/main" val="372655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a:t>
            </a:fld>
            <a:endParaRPr lang="en-US"/>
          </a:p>
        </p:txBody>
      </p:sp>
    </p:spTree>
    <p:extLst>
      <p:ext uri="{BB962C8B-B14F-4D97-AF65-F5344CB8AC3E}">
        <p14:creationId xmlns:p14="http://schemas.microsoft.com/office/powerpoint/2010/main" val="1259976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1143000" y="685800"/>
            <a:ext cx="4567238" cy="3424238"/>
          </a:xfrm>
          <a:prstGeom prst="rect">
            <a:avLst/>
          </a:prstGeom>
        </p:spPr>
      </p:sp>
      <p:sp>
        <p:nvSpPr>
          <p:cNvPr id="138" name="PlaceHolder 2"/>
          <p:cNvSpPr>
            <a:spLocks noGrp="1"/>
          </p:cNvSpPr>
          <p:nvPr>
            <p:ph type="body"/>
          </p:nvPr>
        </p:nvSpPr>
        <p:spPr>
          <a:xfrm>
            <a:off x="685800" y="4343400"/>
            <a:ext cx="5481720" cy="4110120"/>
          </a:xfrm>
          <a:prstGeom prst="rect">
            <a:avLst/>
          </a:prstGeom>
        </p:spPr>
        <p:txBody>
          <a:bodyPr lIns="0" tIns="0" rIns="0" bIns="0"/>
          <a:lstStyle/>
          <a:p>
            <a:pPr marL="216000" indent="-21168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139" name="CustomShape 3"/>
          <p:cNvSpPr/>
          <p:nvPr/>
        </p:nvSpPr>
        <p:spPr>
          <a:xfrm>
            <a:off x="3884760" y="8685360"/>
            <a:ext cx="2967120" cy="4525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899185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1794563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51880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66700" lvl="1" indent="0">
              <a:buNone/>
            </a:pPr>
            <a:r>
              <a:rPr lang="en-US" b="1" dirty="0"/>
              <a:t>Base</a:t>
            </a:r>
            <a:r>
              <a:rPr lang="en-US" b="1" baseline="0" dirty="0"/>
              <a:t> plotting advantages and disadvantages</a:t>
            </a:r>
            <a:endParaRPr lang="en-US" b="1" dirty="0"/>
          </a:p>
          <a:p>
            <a:pPr marL="266700" lvl="1" indent="0">
              <a:buNone/>
            </a:pPr>
            <a:r>
              <a:rPr lang="en-US" b="1" dirty="0"/>
              <a:t>Advantage: </a:t>
            </a:r>
            <a:r>
              <a:rPr lang="en-US" dirty="0"/>
              <a:t>Very flexible, high degree of control over appearance of graphical output</a:t>
            </a:r>
          </a:p>
          <a:p>
            <a:pPr marL="266700" lvl="1" indent="0">
              <a:buNone/>
            </a:pPr>
            <a:r>
              <a:rPr lang="en-US" b="1" dirty="0"/>
              <a:t>Disadvantage: </a:t>
            </a:r>
            <a:r>
              <a:rPr lang="en-US" dirty="0"/>
              <a:t>More work is required to make plots aesthetically pleasing than with other plotting systems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ggplot</a:t>
            </a:r>
            <a:r>
              <a:rPr lang="en-US" b="1" baseline="0" dirty="0"/>
              <a:t> advantages and disadvantages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Pros: </a:t>
            </a:r>
            <a:r>
              <a:rPr lang="en-US" b="0" baseline="0" dirty="0"/>
              <a:t>works very well with the </a:t>
            </a:r>
            <a:r>
              <a:rPr lang="en-US" b="0" baseline="0" dirty="0" err="1"/>
              <a:t>Tidyverse</a:t>
            </a:r>
            <a:r>
              <a:rPr lang="en-US" b="0" baseline="0" dirty="0"/>
              <a:t> (</a:t>
            </a:r>
            <a:r>
              <a:rPr lang="en-US" b="0" baseline="0" dirty="0" err="1"/>
              <a:t>tibble</a:t>
            </a:r>
            <a:r>
              <a:rPr lang="en-US" b="0" baseline="0" dirty="0"/>
              <a:t>, </a:t>
            </a:r>
            <a:r>
              <a:rPr lang="en-US" b="0" baseline="0" dirty="0" err="1"/>
              <a:t>dplyr</a:t>
            </a:r>
            <a:r>
              <a:rPr lang="en-US" b="0" baseline="0" dirty="0"/>
              <a:t>, purr, … (and of course ggplot2 itself!)), which has an interesting approach to data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Cons: </a:t>
            </a:r>
            <a:r>
              <a:rPr lang="en-US" b="0" baseline="0" dirty="0"/>
              <a:t>works</a:t>
            </a:r>
            <a:r>
              <a:rPr lang="en-US" b="1" baseline="0" dirty="0"/>
              <a:t> only </a:t>
            </a:r>
            <a:r>
              <a:rPr lang="en-US" b="0" baseline="0" dirty="0"/>
              <a:t>with “tidy” data – if yours is in another format, you might have to work somewhat to get it to work with </a:t>
            </a:r>
            <a:r>
              <a:rPr lang="en-US" b="0" baseline="0" dirty="0" err="1"/>
              <a:t>ggplot</a:t>
            </a:r>
            <a:endParaRPr lang="en-US"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a:t>
            </a:fld>
            <a:endParaRPr lang="en-US"/>
          </a:p>
        </p:txBody>
      </p:sp>
    </p:spTree>
    <p:extLst>
      <p:ext uri="{BB962C8B-B14F-4D97-AF65-F5344CB8AC3E}">
        <p14:creationId xmlns:p14="http://schemas.microsoft.com/office/powerpoint/2010/main" val="359860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a:t>
            </a:fld>
            <a:endParaRPr lang="en-US"/>
          </a:p>
        </p:txBody>
      </p:sp>
    </p:spTree>
    <p:extLst>
      <p:ext uri="{BB962C8B-B14F-4D97-AF65-F5344CB8AC3E}">
        <p14:creationId xmlns:p14="http://schemas.microsoft.com/office/powerpoint/2010/main" val="699386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a:t>
            </a:fld>
            <a:endParaRPr lang="en-US"/>
          </a:p>
        </p:txBody>
      </p:sp>
    </p:spTree>
    <p:extLst>
      <p:ext uri="{BB962C8B-B14F-4D97-AF65-F5344CB8AC3E}">
        <p14:creationId xmlns:p14="http://schemas.microsoft.com/office/powerpoint/2010/main" val="273789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Type of plot =</a:t>
            </a:r>
            <a:r>
              <a:rPr lang="en-US" baseline="0"/>
              <a:t> b  for both = line + points (</a:t>
            </a:r>
            <a:r>
              <a:rPr lang="en-US" baseline="0" dirty="0"/>
              <a:t>circles)</a:t>
            </a:r>
          </a:p>
          <a:p>
            <a:endParaRPr lang="en-US" baseline="0" dirty="0"/>
          </a:p>
          <a:p>
            <a:r>
              <a:rPr lang="en-US" sz="1200" kern="1200">
                <a:solidFill>
                  <a:schemeClr val="tx1"/>
                </a:solidFill>
                <a:latin typeface="+mn-lt"/>
                <a:ea typeface="+mn-ea"/>
                <a:cs typeface="+mn-cs"/>
              </a:rPr>
              <a:t>Note that the plot's range is NOT recalculated</a:t>
            </a:r>
            <a:r>
              <a:rPr lang="en-US" sz="1200" kern="120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a:t>
            </a:fld>
            <a:endParaRPr lang="en-US"/>
          </a:p>
        </p:txBody>
      </p:sp>
    </p:spTree>
    <p:extLst>
      <p:ext uri="{BB962C8B-B14F-4D97-AF65-F5344CB8AC3E}">
        <p14:creationId xmlns:p14="http://schemas.microsoft.com/office/powerpoint/2010/main" val="121404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25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342476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44924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67848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435133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15951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81625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8376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586928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478456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08898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5205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9732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8857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837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9210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525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127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5567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6265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8905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1283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60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4"/>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9124458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8B76C-B5DF-45F5-901D-36BF76102E38}" type="datetimeFigureOut">
              <a:rPr lang="en-US" smtClean="0">
                <a:solidFill>
                  <a:prstClr val="black">
                    <a:tint val="75000"/>
                  </a:prstClr>
                </a:solidFill>
              </a:rPr>
              <a:pPr/>
              <a:t>10/17/2023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21155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www.nceas.ucsb.edu/~frazier/RSpatialGuides/colorPaletteCheatsheet.pdf" TargetMode="External"/><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hyperlink" Target="mailto:wandrille.duchemin@unibas.ch" TargetMode="Externa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stekhoven.shinyapps.io/barplotNonsense/"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hyperlink" Target="https://r-graph-gallery.com/index.html"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Graphics</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Sous-titre 4">
            <a:extLst>
              <a:ext uri="{FF2B5EF4-FFF2-40B4-BE49-F238E27FC236}">
                <a16:creationId xmlns:a16="http://schemas.microsoft.com/office/drawing/2014/main" id="{7B4CC52B-DAE0-110E-6520-C64E28963F55}"/>
              </a:ext>
            </a:extLst>
          </p:cNvPr>
          <p:cNvSpPr txBox="1">
            <a:spLocks/>
          </p:cNvSpPr>
          <p:nvPr/>
        </p:nvSpPr>
        <p:spPr>
          <a:xfrm>
            <a:off x="504000" y="5297400"/>
            <a:ext cx="8100000" cy="866130"/>
          </a:xfrm>
          <a:prstGeom prst="rect">
            <a:avLst/>
          </a:prstGeom>
        </p:spPr>
        <p:txBody>
          <a:bodyPr vert="horz" lIns="0" tIns="0" rIns="0" bIns="0" rtlCol="0" anchor="t">
            <a:normAutofit fontScale="55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dirty="0">
              <a:latin typeface="Arial"/>
              <a:cs typeface="Arial"/>
            </a:endParaRPr>
          </a:p>
          <a:p>
            <a:endParaRPr lang="en-GB" dirty="0">
              <a:latin typeface="Arial"/>
              <a:cs typeface="Arial"/>
            </a:endParaRPr>
          </a:p>
          <a:p>
            <a:r>
              <a:rPr lang="en-GB" dirty="0">
                <a:latin typeface="Arial"/>
                <a:cs typeface="Arial"/>
              </a:rPr>
              <a:t> -- with slides from Wandrille Duchemin, Leonore Wigger, Diana Marek</a:t>
            </a:r>
            <a:endParaRPr lang="en-US"/>
          </a:p>
          <a:p>
            <a:endParaRPr lang="en-GB" dirty="0"/>
          </a:p>
          <a:p>
            <a:endParaRPr lang="en-GB" dirty="0"/>
          </a:p>
        </p:txBody>
      </p:sp>
    </p:spTree>
    <p:extLst>
      <p:ext uri="{BB962C8B-B14F-4D97-AF65-F5344CB8AC3E}">
        <p14:creationId xmlns:p14="http://schemas.microsoft.com/office/powerpoint/2010/main" val="61808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1974" cy="4993491"/>
          </a:xfrm>
        </p:spPr>
        <p:txBody>
          <a:bodyPr/>
          <a:lstStyle/>
          <a:p>
            <a:r>
              <a:rPr lang="en-US" sz="2000" dirty="0"/>
              <a:t>Every time the </a:t>
            </a:r>
            <a:r>
              <a:rPr lang="en-US" sz="2000" dirty="0">
                <a:solidFill>
                  <a:schemeClr val="accent1"/>
                </a:solidFill>
              </a:rPr>
              <a:t>plot()</a:t>
            </a:r>
            <a:r>
              <a:rPr lang="en-US" sz="2000" dirty="0"/>
              <a:t> </a:t>
            </a:r>
            <a:r>
              <a:rPr lang="en-US" sz="2000" dirty="0">
                <a:solidFill>
                  <a:srgbClr val="4F81BD"/>
                </a:solidFill>
              </a:rPr>
              <a:t>function is called, a new plot is created.</a:t>
            </a:r>
          </a:p>
          <a:p>
            <a:r>
              <a:rPr lang="en-US" sz="2000" dirty="0"/>
              <a:t>In order to add more graphical elements to an already existing plot, low-level plotting commands can be used, such as:</a:t>
            </a:r>
          </a:p>
          <a:p>
            <a:pPr lvl="1"/>
            <a:r>
              <a:rPr lang="en-US" sz="2000" b="1" dirty="0">
                <a:solidFill>
                  <a:srgbClr val="4F81BD"/>
                </a:solidFill>
              </a:rPr>
              <a:t>points() </a:t>
            </a:r>
            <a:r>
              <a:rPr lang="en-US" sz="2000" dirty="0"/>
              <a:t>to add points to an existing plot</a:t>
            </a:r>
          </a:p>
          <a:p>
            <a:pPr lvl="1"/>
            <a:r>
              <a:rPr lang="en-US" sz="2000" b="1" dirty="0">
                <a:solidFill>
                  <a:srgbClr val="4F81BD"/>
                </a:solidFill>
              </a:rPr>
              <a:t>lines() </a:t>
            </a:r>
            <a:r>
              <a:rPr lang="en-US" sz="2000" dirty="0">
                <a:solidFill>
                  <a:schemeClr val="tx1"/>
                </a:solidFill>
              </a:rPr>
              <a:t>to add a line to an existing plot</a:t>
            </a:r>
          </a:p>
          <a:p>
            <a:pPr marL="266700" lvl="1" indent="0">
              <a:spcBef>
                <a:spcPts val="1200"/>
              </a:spcBef>
              <a:buNone/>
            </a:pPr>
            <a:r>
              <a:rPr lang="en-US" sz="2000" dirty="0"/>
              <a:t>The </a:t>
            </a:r>
            <a:r>
              <a:rPr lang="en-US" sz="2000" b="1" dirty="0"/>
              <a:t>type</a:t>
            </a:r>
            <a:r>
              <a:rPr lang="en-US" sz="2000" dirty="0"/>
              <a:t> argument can also be provided to those functions (e.g., "</a:t>
            </a:r>
            <a:r>
              <a:rPr lang="en-US" sz="2000" b="1" dirty="0"/>
              <a:t>l"</a:t>
            </a:r>
            <a:r>
              <a:rPr lang="en-US" sz="2000" dirty="0"/>
              <a:t> for lines, "</a:t>
            </a:r>
            <a:r>
              <a:rPr lang="en-US" sz="2000" b="1" dirty="0"/>
              <a:t>p"</a:t>
            </a:r>
            <a:r>
              <a:rPr lang="en-US" sz="2000" dirty="0"/>
              <a:t> for points and "</a:t>
            </a:r>
            <a:r>
              <a:rPr lang="en-US" sz="2000" b="1" dirty="0"/>
              <a:t>b"</a:t>
            </a:r>
            <a:r>
              <a:rPr lang="en-US" sz="2000" dirty="0"/>
              <a:t> for both). </a:t>
            </a:r>
            <a:r>
              <a:rPr lang="en-US" sz="2000" dirty="0">
                <a:solidFill>
                  <a:srgbClr val="FF0000"/>
                </a:solidFill>
              </a:rPr>
              <a:t>Default for points(): </a:t>
            </a:r>
            <a:r>
              <a:rPr lang="en-US" sz="2000" b="1" dirty="0">
                <a:solidFill>
                  <a:srgbClr val="FF0000"/>
                </a:solidFill>
              </a:rPr>
              <a:t>"p"</a:t>
            </a:r>
            <a:r>
              <a:rPr lang="en-US" sz="2000" dirty="0">
                <a:solidFill>
                  <a:srgbClr val="FF0000"/>
                </a:solidFill>
              </a:rPr>
              <a:t>, default for lines(): </a:t>
            </a:r>
            <a:r>
              <a:rPr lang="en-US" sz="2000" b="1" dirty="0">
                <a:solidFill>
                  <a:srgbClr val="FF0000"/>
                </a:solidFill>
              </a:rPr>
              <a:t>"l"</a:t>
            </a:r>
            <a:r>
              <a:rPr lang="en-US" sz="2000" dirty="0">
                <a:solidFill>
                  <a:srgbClr val="FF0000"/>
                </a:solidFill>
              </a:rPr>
              <a:t>.</a:t>
            </a:r>
          </a:p>
          <a:p>
            <a:pPr marL="266700" lvl="1" indent="0">
              <a:spcBef>
                <a:spcPts val="1200"/>
              </a:spcBef>
              <a:buNone/>
            </a:pPr>
            <a:endParaRPr lang="en-US" dirty="0">
              <a:latin typeface="Courier" charset="0"/>
              <a:ea typeface="Courier" charset="0"/>
              <a:cs typeface="Courier" charset="0"/>
            </a:endParaRPr>
          </a:p>
          <a:p>
            <a:pPr marL="0" indent="0">
              <a:buNone/>
            </a:pPr>
            <a:r>
              <a:rPr lang="en-US" sz="1800" dirty="0">
                <a:solidFill>
                  <a:srgbClr val="4F81BD"/>
                </a:solidFill>
                <a:latin typeface="Lucida Console" panose="020B0609040504020204" pitchFamily="49" charset="0"/>
                <a:ea typeface="Courier" charset="0"/>
                <a:cs typeface="Courier" charset="0"/>
              </a:rPr>
              <a:t>&gt;x &lt;- </a:t>
            </a:r>
            <a:r>
              <a:rPr lang="en-US" sz="1800" dirty="0" err="1">
                <a:solidFill>
                  <a:srgbClr val="4F81BD"/>
                </a:solidFill>
                <a:latin typeface="Lucida Console" panose="020B0609040504020204" pitchFamily="49" charset="0"/>
                <a:ea typeface="Courier" charset="0"/>
                <a:cs typeface="Courier" charset="0"/>
              </a:rPr>
              <a:t>seq</a:t>
            </a:r>
            <a:r>
              <a:rPr lang="en-US" sz="1800" dirty="0">
                <a:solidFill>
                  <a:srgbClr val="4F81BD"/>
                </a:solidFill>
                <a:latin typeface="Lucida Console" panose="020B0609040504020204" pitchFamily="49" charset="0"/>
                <a:ea typeface="Courier" charset="0"/>
                <a:cs typeface="Courier" charset="0"/>
              </a:rPr>
              <a:t>(0,100, by=10)</a:t>
            </a:r>
          </a:p>
          <a:p>
            <a:pPr marL="0" indent="0">
              <a:buNone/>
            </a:pPr>
            <a:r>
              <a:rPr lang="es-ES_tradnl" sz="1800" dirty="0">
                <a:solidFill>
                  <a:srgbClr val="4F81BD"/>
                </a:solidFill>
                <a:latin typeface="Lucida Console" panose="020B0609040504020204" pitchFamily="49" charset="0"/>
                <a:ea typeface="Courier" charset="0"/>
                <a:cs typeface="Courier" charset="0"/>
              </a:rPr>
              <a:t>&gt;y &lt;- log(x) + (x/100)^5</a:t>
            </a:r>
          </a:p>
          <a:p>
            <a:pPr marL="0" indent="0">
              <a:buNone/>
            </a:pPr>
            <a:endParaRPr lang="es-ES_tradnl" sz="1800" dirty="0">
              <a:solidFill>
                <a:srgbClr val="4F81BD"/>
              </a:solidFill>
              <a:latin typeface="Lucida Console" panose="020B0609040504020204" pitchFamily="49" charset="0"/>
              <a:ea typeface="Courier" charset="0"/>
              <a:cs typeface="Courier" charset="0"/>
            </a:endParaRPr>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a:t>
            </a:r>
            <a:endParaRPr lang="es-ES_tradnl" sz="1800" b="1" dirty="0">
              <a:solidFill>
                <a:srgbClr val="4F81BD"/>
              </a:solidFill>
              <a:latin typeface="Lucida Console" panose="020B0609040504020204" pitchFamily="49" charset="0"/>
              <a:ea typeface="Courier" charset="0"/>
              <a:cs typeface="Courier" charset="0"/>
            </a:endParaRPr>
          </a:p>
          <a:p>
            <a:pPr marL="0" indent="0">
              <a:buNone/>
            </a:pPr>
            <a:r>
              <a:rPr lang="en-US" sz="1800" b="1" dirty="0">
                <a:solidFill>
                  <a:srgbClr val="4F81BD"/>
                </a:solidFill>
                <a:latin typeface="Lucida Console" panose="020B0609040504020204" pitchFamily="49" charset="0"/>
                <a:ea typeface="Courier" charset="0"/>
                <a:cs typeface="Courier" charset="0"/>
              </a:rPr>
              <a:t>&gt;lines(x,y+1)</a:t>
            </a:r>
          </a:p>
          <a:p>
            <a:pPr marL="0" indent="0">
              <a:buNone/>
            </a:pPr>
            <a:r>
              <a:rPr lang="fr-FR" sz="1800" b="1" dirty="0">
                <a:solidFill>
                  <a:srgbClr val="4F81BD"/>
                </a:solidFill>
                <a:latin typeface="Lucida Console" panose="020B0609040504020204" pitchFamily="49" charset="0"/>
                <a:ea typeface="Courier" charset="0"/>
                <a:cs typeface="Courier" charset="0"/>
              </a:rPr>
              <a:t>&gt;points(x,y-1, type="b")</a:t>
            </a:r>
            <a:endParaRPr lang="en-US" sz="1800" b="1"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Adding elements to a plot</a:t>
            </a:r>
          </a:p>
        </p:txBody>
      </p:sp>
      <p:pic>
        <p:nvPicPr>
          <p:cNvPr id="4" name="Image 3" descr="test.Rplot.pdf"/>
          <p:cNvPicPr>
            <a:picLocks noChangeAspect="1"/>
          </p:cNvPicPr>
          <p:nvPr/>
        </p:nvPicPr>
        <p:blipFill rotWithShape="1">
          <a:blip r:embed="rId3">
            <a:extLst>
              <a:ext uri="{28A0092B-C50C-407E-A947-70E740481C1C}">
                <a14:useLocalDpi xmlns:a14="http://schemas.microsoft.com/office/drawing/2010/main" val="0"/>
              </a:ext>
            </a:extLst>
          </a:blip>
          <a:srcRect t="14042" r="3269"/>
          <a:stretch/>
        </p:blipFill>
        <p:spPr>
          <a:xfrm>
            <a:off x="3868179" y="4223266"/>
            <a:ext cx="5067300" cy="2161930"/>
          </a:xfrm>
          <a:prstGeom prst="rect">
            <a:avLst/>
          </a:prstGeom>
        </p:spPr>
      </p:pic>
    </p:spTree>
    <p:extLst>
      <p:ext uri="{BB962C8B-B14F-4D97-AF65-F5344CB8AC3E}">
        <p14:creationId xmlns:p14="http://schemas.microsoft.com/office/powerpoint/2010/main" val="411551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b="1" dirty="0">
                <a:solidFill>
                  <a:srgbClr val="4F81BD"/>
                </a:solidFill>
              </a:rPr>
              <a:t>plot()</a:t>
            </a:r>
            <a:r>
              <a:rPr lang="en-US" sz="2400" dirty="0"/>
              <a:t>, </a:t>
            </a:r>
            <a:r>
              <a:rPr lang="en-US" sz="2400" b="1" dirty="0">
                <a:solidFill>
                  <a:srgbClr val="4F81BD"/>
                </a:solidFill>
              </a:rPr>
              <a:t>points()</a:t>
            </a:r>
            <a:r>
              <a:rPr lang="en-US" sz="2400" dirty="0">
                <a:solidFill>
                  <a:srgbClr val="4F81BD"/>
                </a:solidFill>
              </a:rPr>
              <a:t> </a:t>
            </a:r>
            <a:r>
              <a:rPr lang="en-US" sz="2400" dirty="0"/>
              <a:t>and </a:t>
            </a:r>
            <a:r>
              <a:rPr lang="en-US" sz="2400" b="1" dirty="0">
                <a:solidFill>
                  <a:srgbClr val="4F81BD"/>
                </a:solidFill>
              </a:rPr>
              <a:t>lines()</a:t>
            </a:r>
            <a:r>
              <a:rPr lang="en-US" sz="2400" dirty="0">
                <a:solidFill>
                  <a:srgbClr val="000090"/>
                </a:solidFill>
              </a:rPr>
              <a:t> </a:t>
            </a:r>
            <a:r>
              <a:rPr lang="en-US" sz="2400" dirty="0"/>
              <a:t>all take customizing arguments, including:</a:t>
            </a:r>
          </a:p>
          <a:p>
            <a:pPr lvl="1"/>
            <a:r>
              <a:rPr lang="en-US" sz="2000" b="1" dirty="0"/>
              <a:t>col </a:t>
            </a:r>
            <a:r>
              <a:rPr lang="en-US" sz="2000" dirty="0"/>
              <a:t>indicating the </a:t>
            </a:r>
            <a:r>
              <a:rPr lang="en-US" sz="2000" dirty="0" err="1"/>
              <a:t>colour</a:t>
            </a:r>
            <a:endParaRPr lang="en-US" sz="2000" dirty="0"/>
          </a:p>
          <a:p>
            <a:pPr lvl="1"/>
            <a:r>
              <a:rPr lang="en-US" sz="2000" b="1" dirty="0" err="1"/>
              <a:t>lwd</a:t>
            </a:r>
            <a:r>
              <a:rPr lang="en-US" sz="2000" dirty="0"/>
              <a:t> indicating the line width</a:t>
            </a:r>
          </a:p>
          <a:p>
            <a:pPr lvl="1"/>
            <a:r>
              <a:rPr lang="en-US" sz="2000" b="1" dirty="0" err="1"/>
              <a:t>lty</a:t>
            </a:r>
            <a:r>
              <a:rPr lang="en-US" sz="2000" dirty="0"/>
              <a:t> indicating the line type</a:t>
            </a:r>
          </a:p>
          <a:p>
            <a:pPr lvl="1"/>
            <a:r>
              <a:rPr lang="en-US" sz="2000" b="1" dirty="0" err="1"/>
              <a:t>pch</a:t>
            </a:r>
            <a:r>
              <a:rPr lang="en-US" sz="2000" dirty="0"/>
              <a:t> indicating the plotting character (symbol)</a:t>
            </a:r>
          </a:p>
          <a:p>
            <a:pPr marL="266700" lvl="1" indent="0">
              <a:buNone/>
            </a:pPr>
            <a:endParaRPr lang="en-US" sz="2000" dirty="0"/>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(x, y, </a:t>
            </a:r>
            <a:r>
              <a:rPr lang="es-ES_tradnl" sz="1800" b="1" dirty="0" err="1">
                <a:solidFill>
                  <a:srgbClr val="4F81BD"/>
                </a:solidFill>
                <a:latin typeface="Lucida Console" panose="020B0609040504020204" pitchFamily="49" charset="0"/>
                <a:ea typeface="Courier" charset="0"/>
                <a:cs typeface="Courier" charset="0"/>
              </a:rPr>
              <a:t>type</a:t>
            </a:r>
            <a:r>
              <a:rPr lang="es-ES_tradnl" sz="1800" b="1" dirty="0">
                <a:solidFill>
                  <a:srgbClr val="4F81BD"/>
                </a:solidFill>
                <a:latin typeface="Lucida Console" panose="020B0609040504020204" pitchFamily="49" charset="0"/>
                <a:ea typeface="Courier" charset="0"/>
                <a:cs typeface="Courier" charset="0"/>
              </a:rPr>
              <a:t>="l"</a:t>
            </a:r>
            <a:r>
              <a:rPr lang="es-ES_tradnl" sz="1800" dirty="0">
                <a:solidFill>
                  <a:srgbClr val="4F81BD"/>
                </a:solidFill>
                <a:latin typeface="Lucida Console" panose="020B0609040504020204" pitchFamily="49" charset="0"/>
                <a:ea typeface="Courier" charset="0"/>
                <a:cs typeface="Courier" charset="0"/>
              </a:rPr>
              <a:t>, </a:t>
            </a:r>
            <a:r>
              <a:rPr lang="es-ES_tradnl" sz="1800" b="1" dirty="0">
                <a:solidFill>
                  <a:srgbClr val="4F81BD"/>
                </a:solidFill>
                <a:latin typeface="Lucida Console" panose="020B0609040504020204" pitchFamily="49" charset="0"/>
                <a:ea typeface="Courier" charset="0"/>
                <a:cs typeface="Courier" charset="0"/>
              </a:rPr>
              <a:t>col="red",</a:t>
            </a:r>
          </a:p>
          <a:p>
            <a:pPr marL="0" indent="0">
              <a:buNone/>
            </a:pPr>
            <a:r>
              <a:rPr lang="es-ES_tradnl" sz="1800" b="1" dirty="0">
                <a:solidFill>
                  <a:srgbClr val="4F81BD"/>
                </a:solidFill>
                <a:latin typeface="Lucida Console" panose="020B0609040504020204" pitchFamily="49" charset="0"/>
                <a:ea typeface="Courier" charset="0"/>
                <a:cs typeface="Courier" charset="0"/>
              </a:rPr>
              <a:t>      </a:t>
            </a:r>
            <a:r>
              <a:rPr lang="es-ES_tradnl" sz="1800" b="1" dirty="0" err="1">
                <a:solidFill>
                  <a:srgbClr val="4F81BD"/>
                </a:solidFill>
                <a:latin typeface="Lucida Console" panose="020B0609040504020204" pitchFamily="49" charset="0"/>
                <a:ea typeface="Courier" charset="0"/>
                <a:cs typeface="Courier" charset="0"/>
              </a:rPr>
              <a:t>lwd</a:t>
            </a:r>
            <a:r>
              <a:rPr lang="es-ES_tradnl" sz="1800" b="1" dirty="0">
                <a:solidFill>
                  <a:srgbClr val="4F81BD"/>
                </a:solidFill>
                <a:latin typeface="Lucida Console" panose="020B0609040504020204" pitchFamily="49" charset="0"/>
                <a:ea typeface="Courier" charset="0"/>
                <a:cs typeface="Courier" charset="0"/>
              </a:rPr>
              <a:t>=7</a:t>
            </a:r>
            <a:r>
              <a:rPr lang="es-ES_tradnl" sz="1800" dirty="0">
                <a:solidFill>
                  <a:srgbClr val="4F81BD"/>
                </a:solidFill>
                <a:latin typeface="Lucida Console" panose="020B0609040504020204" pitchFamily="49" charset="0"/>
                <a:ea typeface="Courier" charset="0"/>
                <a:cs typeface="Courier" charset="0"/>
              </a:rPr>
              <a:t>)</a:t>
            </a:r>
          </a:p>
          <a:p>
            <a:pPr marL="0" indent="0">
              <a:buNone/>
            </a:pPr>
            <a:r>
              <a:rPr lang="nl-NL" sz="1800" dirty="0">
                <a:solidFill>
                  <a:srgbClr val="4F81BD"/>
                </a:solidFill>
                <a:latin typeface="Lucida Console" panose="020B0609040504020204" pitchFamily="49" charset="0"/>
                <a:ea typeface="Courier" charset="0"/>
                <a:cs typeface="Courier" charset="0"/>
              </a:rPr>
              <a:t>&gt;lines(x, y+1, </a:t>
            </a:r>
            <a:r>
              <a:rPr lang="nl-NL" sz="1800" b="1" dirty="0">
                <a:solidFill>
                  <a:srgbClr val="4F81BD"/>
                </a:solidFill>
                <a:latin typeface="Lucida Console" panose="020B0609040504020204" pitchFamily="49" charset="0"/>
                <a:ea typeface="Courier" charset="0"/>
                <a:cs typeface="Courier" charset="0"/>
              </a:rPr>
              <a:t>col="blue",</a:t>
            </a:r>
          </a:p>
          <a:p>
            <a:pPr marL="0" indent="0">
              <a:buNone/>
            </a:pPr>
            <a:r>
              <a:rPr lang="nl-NL" sz="1800" dirty="0">
                <a:solidFill>
                  <a:srgbClr val="4F81BD"/>
                </a:solidFill>
                <a:latin typeface="Lucida Console" panose="020B0609040504020204" pitchFamily="49" charset="0"/>
                <a:ea typeface="Courier" charset="0"/>
                <a:cs typeface="Courier" charset="0"/>
              </a:rPr>
              <a:t>       </a:t>
            </a:r>
            <a:r>
              <a:rPr lang="nl-NL" sz="1800" b="1" dirty="0">
                <a:solidFill>
                  <a:srgbClr val="4F81BD"/>
                </a:solidFill>
                <a:latin typeface="Lucida Console" panose="020B0609040504020204" pitchFamily="49" charset="0"/>
                <a:ea typeface="Courier" charset="0"/>
                <a:cs typeface="Courier" charset="0"/>
              </a:rPr>
              <a:t>lty="dashed"</a:t>
            </a:r>
            <a:r>
              <a:rPr lang="nl-NL"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&gt;points(x, y-1, type="b", </a:t>
            </a:r>
          </a:p>
          <a:p>
            <a:pPr marL="0" indent="0">
              <a:buNone/>
            </a:pPr>
            <a:r>
              <a:rPr lang="en-US" sz="1800" b="1"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=19)</a:t>
            </a:r>
          </a:p>
        </p:txBody>
      </p:sp>
      <p:sp>
        <p:nvSpPr>
          <p:cNvPr id="3" name="Titre 2"/>
          <p:cNvSpPr>
            <a:spLocks noGrp="1"/>
          </p:cNvSpPr>
          <p:nvPr>
            <p:ph type="ctrTitle"/>
          </p:nvPr>
        </p:nvSpPr>
        <p:spPr>
          <a:xfrm>
            <a:off x="258501" y="344402"/>
            <a:ext cx="7943178" cy="387798"/>
          </a:xfrm>
        </p:spPr>
        <p:txBody>
          <a:bodyPr/>
          <a:lstStyle/>
          <a:p>
            <a:r>
              <a:rPr lang="en-US" sz="2800" dirty="0"/>
              <a:t>Customizing plots – Part 1</a:t>
            </a:r>
          </a:p>
        </p:txBody>
      </p:sp>
      <p:sp>
        <p:nvSpPr>
          <p:cNvPr id="7" name="AutoShape 4" descr="http://127.0.0.1:12895/graphics/4743ebfd-8961-41e0-bfeb-dc5fb6d484ba.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t="15247" r="5049"/>
          <a:stretch/>
        </p:blipFill>
        <p:spPr>
          <a:xfrm>
            <a:off x="4366326" y="4028089"/>
            <a:ext cx="4312591" cy="2441415"/>
          </a:xfrm>
          <a:prstGeom prst="rect">
            <a:avLst/>
          </a:prstGeom>
        </p:spPr>
      </p:pic>
    </p:spTree>
    <p:extLst>
      <p:ext uri="{BB962C8B-B14F-4D97-AF65-F5344CB8AC3E}">
        <p14:creationId xmlns:p14="http://schemas.microsoft.com/office/powerpoint/2010/main" val="2593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line types, to use with lty</a:t>
            </a:r>
            <a:endParaRPr lang="en-US" sz="2800" dirty="0"/>
          </a:p>
        </p:txBody>
      </p:sp>
      <p:pic>
        <p:nvPicPr>
          <p:cNvPr id="5124" name="Picture 4" descr="Line Types in R Grap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653" y="1342066"/>
            <a:ext cx="6620694" cy="44094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1AD656-6B37-A5BC-BA22-76F800161C1B}"/>
              </a:ext>
            </a:extLst>
          </p:cNvPr>
          <p:cNvSpPr txBox="1"/>
          <p:nvPr/>
        </p:nvSpPr>
        <p:spPr>
          <a:xfrm>
            <a:off x="434898" y="6188927"/>
            <a:ext cx="3403817" cy="369332"/>
          </a:xfrm>
          <a:prstGeom prst="rect">
            <a:avLst/>
          </a:prstGeom>
          <a:noFill/>
        </p:spPr>
        <p:txBody>
          <a:bodyPr wrap="none" rtlCol="0">
            <a:spAutoFit/>
          </a:bodyPr>
          <a:lstStyle/>
          <a:p>
            <a:r>
              <a:rPr lang="en-US" dirty="0"/>
              <a:t>(Do </a:t>
            </a:r>
            <a:r>
              <a:rPr lang="en-US" b="1" dirty="0">
                <a:solidFill>
                  <a:srgbClr val="4E81BD"/>
                </a:solidFill>
              </a:rPr>
              <a:t>help(par) </a:t>
            </a:r>
            <a:r>
              <a:rPr lang="en-US" dirty="0"/>
              <a:t>and search for “</a:t>
            </a:r>
            <a:r>
              <a:rPr lang="en-US" dirty="0" err="1"/>
              <a:t>lty</a:t>
            </a:r>
            <a:r>
              <a:rPr lang="en-US" dirty="0"/>
              <a:t>”)</a:t>
            </a:r>
            <a:endParaRPr lang="en-CH" dirty="0"/>
          </a:p>
        </p:txBody>
      </p:sp>
    </p:spTree>
    <p:extLst>
      <p:ext uri="{BB962C8B-B14F-4D97-AF65-F5344CB8AC3E}">
        <p14:creationId xmlns:p14="http://schemas.microsoft.com/office/powerpoint/2010/main" val="221482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plotting characters, to use with pch</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3" y="1528067"/>
            <a:ext cx="4301067" cy="4301067"/>
          </a:xfrm>
          <a:prstGeom prst="rect">
            <a:avLst/>
          </a:prstGeom>
        </p:spPr>
      </p:pic>
      <p:sp>
        <p:nvSpPr>
          <p:cNvPr id="5" name="TextBox 4">
            <a:extLst>
              <a:ext uri="{FF2B5EF4-FFF2-40B4-BE49-F238E27FC236}">
                <a16:creationId xmlns:a16="http://schemas.microsoft.com/office/drawing/2014/main" id="{1179331A-371B-4283-20E8-295E03FA263E}"/>
              </a:ext>
            </a:extLst>
          </p:cNvPr>
          <p:cNvSpPr txBox="1"/>
          <p:nvPr/>
        </p:nvSpPr>
        <p:spPr>
          <a:xfrm>
            <a:off x="258501" y="6144266"/>
            <a:ext cx="4572000" cy="369332"/>
          </a:xfrm>
          <a:prstGeom prst="rect">
            <a:avLst/>
          </a:prstGeom>
          <a:noFill/>
        </p:spPr>
        <p:txBody>
          <a:bodyPr wrap="square">
            <a:spAutoFit/>
          </a:bodyPr>
          <a:lstStyle/>
          <a:p>
            <a:r>
              <a:rPr lang="en-US" dirty="0"/>
              <a:t>(Do </a:t>
            </a:r>
            <a:r>
              <a:rPr lang="en-US" b="1" dirty="0">
                <a:solidFill>
                  <a:srgbClr val="4E81BD"/>
                </a:solidFill>
              </a:rPr>
              <a:t>help(points) </a:t>
            </a:r>
            <a:r>
              <a:rPr lang="en-US" dirty="0"/>
              <a:t>and scroll 2-3 screens)</a:t>
            </a:r>
            <a:endParaRPr lang="en-CH" dirty="0"/>
          </a:p>
        </p:txBody>
      </p:sp>
    </p:spTree>
    <p:extLst>
      <p:ext uri="{BB962C8B-B14F-4D97-AF65-F5344CB8AC3E}">
        <p14:creationId xmlns:p14="http://schemas.microsoft.com/office/powerpoint/2010/main" val="213525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67156" y="732200"/>
            <a:ext cx="4369990" cy="4994275"/>
          </a:xfrm>
        </p:spPr>
      </p:pic>
      <p:sp>
        <p:nvSpPr>
          <p:cNvPr id="3" name="Title 2"/>
          <p:cNvSpPr>
            <a:spLocks noGrp="1"/>
          </p:cNvSpPr>
          <p:nvPr>
            <p:ph type="ctrTitle"/>
          </p:nvPr>
        </p:nvSpPr>
        <p:spPr>
          <a:xfrm>
            <a:off x="258501" y="344402"/>
            <a:ext cx="7943178" cy="387798"/>
          </a:xfrm>
        </p:spPr>
        <p:txBody>
          <a:bodyPr/>
          <a:lstStyle/>
          <a:p>
            <a:r>
              <a:rPr lang="en-US" sz="2800"/>
              <a:t>R color names</a:t>
            </a:r>
            <a:endParaRPr lang="en-US" sz="2800" dirty="0"/>
          </a:p>
        </p:txBody>
      </p:sp>
      <p:sp>
        <p:nvSpPr>
          <p:cNvPr id="5" name="Espace réservé du contenu 1"/>
          <p:cNvSpPr txBox="1">
            <a:spLocks/>
          </p:cNvSpPr>
          <p:nvPr/>
        </p:nvSpPr>
        <p:spPr>
          <a:xfrm>
            <a:off x="630571" y="1044005"/>
            <a:ext cx="7969509" cy="2221710"/>
          </a:xfrm>
          <a:prstGeom prst="rect">
            <a:avLst/>
          </a:prstGeom>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 has 657 built-in color names</a:t>
            </a:r>
            <a:endParaRPr lang="en-US" sz="2000" dirty="0"/>
          </a:p>
          <a:p>
            <a:r>
              <a:rPr lang="en-US" sz="2000"/>
              <a:t>Can be used in plotting functions</a:t>
            </a:r>
            <a:endParaRPr lang="en-US" sz="2000" dirty="0"/>
          </a:p>
          <a:p>
            <a:r>
              <a:rPr lang="en-US" sz="2000"/>
              <a:t>Chart shows a subset</a:t>
            </a:r>
            <a:endParaRPr lang="en-US" sz="2000" dirty="0"/>
          </a:p>
          <a:p>
            <a:endParaRPr lang="en-US" sz="2000" dirty="0"/>
          </a:p>
          <a:p>
            <a:r>
              <a:rPr lang="en-US" sz="2000" b="1">
                <a:solidFill>
                  <a:schemeClr val="accent1"/>
                </a:solidFill>
              </a:rPr>
              <a:t>colors() </a:t>
            </a:r>
            <a:r>
              <a:rPr lang="en-US" sz="2000"/>
              <a:t>will output a list </a:t>
            </a:r>
            <a:endParaRPr lang="en-US" sz="2000" dirty="0"/>
          </a:p>
          <a:p>
            <a:pPr marL="0" indent="0">
              <a:buNone/>
            </a:pPr>
            <a:r>
              <a:rPr lang="en-US" sz="2000"/>
              <a:t>    of all color names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400" dirty="0"/>
          </a:p>
        </p:txBody>
      </p:sp>
      <p:sp>
        <p:nvSpPr>
          <p:cNvPr id="6" name="TextBox 5"/>
          <p:cNvSpPr txBox="1"/>
          <p:nvPr/>
        </p:nvSpPr>
        <p:spPr>
          <a:xfrm>
            <a:off x="258501" y="6242177"/>
            <a:ext cx="8206575" cy="400110"/>
          </a:xfrm>
          <a:prstGeom prst="rect">
            <a:avLst/>
          </a:prstGeom>
          <a:noFill/>
        </p:spPr>
        <p:txBody>
          <a:bodyPr wrap="square" rtlCol="0">
            <a:spAutoFit/>
          </a:bodyPr>
          <a:lstStyle/>
          <a:p>
            <a:r>
              <a:rPr lang="en-US" sz="2000" dirty="0">
                <a:hlinkClick r:id="rId3"/>
              </a:rPr>
              <a:t>www.nceas.ucsb.edu/~frazier/RSpatialGuides/colorPaletteCheatsheet.pdf</a:t>
            </a:r>
            <a:endParaRPr lang="en-US" dirty="0"/>
          </a:p>
        </p:txBody>
      </p:sp>
      <p:sp>
        <p:nvSpPr>
          <p:cNvPr id="2" name="TextBox 1"/>
          <p:cNvSpPr txBox="1"/>
          <p:nvPr/>
        </p:nvSpPr>
        <p:spPr>
          <a:xfrm>
            <a:off x="258501" y="5595846"/>
            <a:ext cx="4796825" cy="646331"/>
          </a:xfrm>
          <a:prstGeom prst="rect">
            <a:avLst/>
          </a:prstGeom>
          <a:noFill/>
        </p:spPr>
        <p:txBody>
          <a:bodyPr wrap="square" rtlCol="0">
            <a:spAutoFit/>
          </a:bodyPr>
          <a:lstStyle/>
          <a:p>
            <a:r>
              <a:rPr lang="en-US"/>
              <a:t>See R color cheat sheet for the full color chart and other ways to define colors</a:t>
            </a:r>
            <a:endParaRPr lang="en-US" dirty="0"/>
          </a:p>
        </p:txBody>
      </p:sp>
    </p:spTree>
    <p:extLst>
      <p:ext uri="{BB962C8B-B14F-4D97-AF65-F5344CB8AC3E}">
        <p14:creationId xmlns:p14="http://schemas.microsoft.com/office/powerpoint/2010/main" val="34522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127041" cy="4993491"/>
          </a:xfrm>
        </p:spPr>
        <p:txBody>
          <a:bodyPr/>
          <a:lstStyle/>
          <a:p>
            <a:r>
              <a:rPr lang="en-US" sz="2400" dirty="0"/>
              <a:t>The </a:t>
            </a:r>
            <a:r>
              <a:rPr lang="en-US" sz="2400" b="1" dirty="0">
                <a:solidFill>
                  <a:srgbClr val="4F81BD"/>
                </a:solidFill>
              </a:rPr>
              <a:t>plot()</a:t>
            </a:r>
            <a:r>
              <a:rPr lang="en-US" sz="2400" dirty="0">
                <a:solidFill>
                  <a:srgbClr val="4F81BD"/>
                </a:solidFill>
              </a:rPr>
              <a:t> </a:t>
            </a:r>
            <a:r>
              <a:rPr lang="en-US" sz="2400" dirty="0"/>
              <a:t>command takes further arguments to customize the plotting area:</a:t>
            </a:r>
          </a:p>
          <a:p>
            <a:pPr lvl="1"/>
            <a:r>
              <a:rPr lang="en-US" sz="2000" b="1" dirty="0" err="1"/>
              <a:t>xlim</a:t>
            </a:r>
            <a:r>
              <a:rPr lang="en-US" sz="2000" dirty="0"/>
              <a:t> and </a:t>
            </a:r>
            <a:r>
              <a:rPr lang="en-US" sz="2000" b="1" dirty="0" err="1"/>
              <a:t>ylim</a:t>
            </a:r>
            <a:r>
              <a:rPr lang="en-US" sz="2000" dirty="0"/>
              <a:t> to set the limits on the x- and y-axis, respectively</a:t>
            </a:r>
          </a:p>
          <a:p>
            <a:pPr lvl="1"/>
            <a:r>
              <a:rPr lang="en-US" sz="2000" b="1" dirty="0" err="1"/>
              <a:t>xlab</a:t>
            </a:r>
            <a:r>
              <a:rPr lang="en-US" sz="2000" dirty="0"/>
              <a:t> and</a:t>
            </a:r>
            <a:r>
              <a:rPr lang="en-US" sz="2000" b="1" dirty="0"/>
              <a:t> </a:t>
            </a:r>
            <a:r>
              <a:rPr lang="en-US" sz="2000" b="1" dirty="0" err="1"/>
              <a:t>ylab</a:t>
            </a:r>
            <a:r>
              <a:rPr lang="en-US" sz="2000" b="1" dirty="0"/>
              <a:t> </a:t>
            </a:r>
            <a:r>
              <a:rPr lang="en-US" sz="2000" dirty="0"/>
              <a:t>to set the labels for the x- and y-axis, respectively</a:t>
            </a:r>
          </a:p>
          <a:p>
            <a:pPr lvl="1"/>
            <a:r>
              <a:rPr lang="en-US" sz="2000" b="1" dirty="0"/>
              <a:t>main</a:t>
            </a:r>
            <a:r>
              <a:rPr lang="en-US" sz="2000" dirty="0"/>
              <a:t> to set a title</a:t>
            </a:r>
            <a:endParaRPr lang="en-US" dirty="0"/>
          </a:p>
          <a:p>
            <a:pPr marL="0" indent="0">
              <a:buNone/>
            </a:pPr>
            <a:r>
              <a:rPr lang="en-US" sz="1800" dirty="0">
                <a:solidFill>
                  <a:srgbClr val="4F81BD"/>
                </a:solidFill>
                <a:latin typeface="Courier" charset="0"/>
                <a:ea typeface="Courier" charset="0"/>
                <a:cs typeface="Courier" charset="0"/>
              </a:rPr>
              <a:t>&gt; x &lt;- </a:t>
            </a:r>
            <a:r>
              <a:rPr lang="en-US" sz="1800" dirty="0" err="1">
                <a:solidFill>
                  <a:srgbClr val="4F81BD"/>
                </a:solidFill>
                <a:latin typeface="Courier" charset="0"/>
                <a:ea typeface="Courier" charset="0"/>
                <a:cs typeface="Courier" charset="0"/>
              </a:rPr>
              <a:t>seq</a:t>
            </a:r>
            <a:r>
              <a:rPr lang="en-US" sz="1800" dirty="0">
                <a:solidFill>
                  <a:srgbClr val="4F81BD"/>
                </a:solidFill>
                <a:latin typeface="Courier" charset="0"/>
                <a:ea typeface="Courier" charset="0"/>
                <a:cs typeface="Courier" charset="0"/>
              </a:rPr>
              <a:t>(0, 100, </a:t>
            </a:r>
            <a:r>
              <a:rPr lang="en-US" sz="1800" dirty="0" err="1">
                <a:solidFill>
                  <a:srgbClr val="4F81BD"/>
                </a:solidFill>
                <a:latin typeface="Courier" charset="0"/>
                <a:ea typeface="Courier" charset="0"/>
                <a:cs typeface="Courier" charset="0"/>
              </a:rPr>
              <a:t>length.out</a:t>
            </a:r>
            <a:r>
              <a:rPr lang="en-US" sz="1800" dirty="0">
                <a:solidFill>
                  <a:srgbClr val="4F81BD"/>
                </a:solidFill>
                <a:latin typeface="Courier" charset="0"/>
                <a:ea typeface="Courier" charset="0"/>
                <a:cs typeface="Courier" charset="0"/>
              </a:rPr>
              <a:t>=10)</a:t>
            </a:r>
          </a:p>
          <a:p>
            <a:pPr marL="0" indent="0">
              <a:buNone/>
            </a:pPr>
            <a:r>
              <a:rPr lang="es-ES_tradnl" sz="1800" dirty="0">
                <a:solidFill>
                  <a:srgbClr val="4F81BD"/>
                </a:solidFill>
                <a:latin typeface="Courier" charset="0"/>
                <a:ea typeface="Courier" charset="0"/>
                <a:cs typeface="Courier" charset="0"/>
              </a:rPr>
              <a:t>&gt; y &lt;- log(x) + (x/100)^5</a:t>
            </a:r>
          </a:p>
          <a:p>
            <a:pPr marL="0" indent="0">
              <a:buNone/>
            </a:pPr>
            <a:r>
              <a:rPr lang="es-ES_tradnl" sz="1800" dirty="0">
                <a:solidFill>
                  <a:srgbClr val="4F81BD"/>
                </a:solidFill>
                <a:latin typeface="Courier" charset="0"/>
                <a:ea typeface="Courier" charset="0"/>
                <a:cs typeface="Courier" charset="0"/>
              </a:rPr>
              <a:t>&gt; </a:t>
            </a:r>
            <a:r>
              <a:rPr lang="es-ES_tradnl" sz="1800" dirty="0" err="1">
                <a:solidFill>
                  <a:srgbClr val="4F81BD"/>
                </a:solidFill>
                <a:latin typeface="Courier" charset="0"/>
                <a:ea typeface="Courier" charset="0"/>
                <a:cs typeface="Courier" charset="0"/>
              </a:rPr>
              <a:t>plot</a:t>
            </a:r>
            <a:r>
              <a:rPr lang="es-ES_tradnl" sz="1800" dirty="0">
                <a:solidFill>
                  <a:srgbClr val="4F81BD"/>
                </a:solidFill>
                <a:latin typeface="Courier" charset="0"/>
                <a:ea typeface="Courier" charset="0"/>
                <a:cs typeface="Courier" charset="0"/>
              </a:rPr>
              <a:t>(</a:t>
            </a:r>
            <a:r>
              <a:rPr lang="es-ES_tradnl" sz="1800" dirty="0" err="1">
                <a:solidFill>
                  <a:srgbClr val="4F81BD"/>
                </a:solidFill>
                <a:latin typeface="Courier" charset="0"/>
                <a:ea typeface="Courier" charset="0"/>
                <a:cs typeface="Courier" charset="0"/>
              </a:rPr>
              <a:t>x,y</a:t>
            </a:r>
            <a:r>
              <a:rPr lang="es-ES_tradnl" sz="1800" dirty="0">
                <a:solidFill>
                  <a:srgbClr val="4F81BD"/>
                </a:solidFill>
                <a:latin typeface="Courier" charset="0"/>
                <a:ea typeface="Courier" charset="0"/>
                <a:cs typeface="Courier" charset="0"/>
              </a:rPr>
              <a:t>, </a:t>
            </a:r>
            <a:r>
              <a:rPr lang="es-ES_tradnl" sz="1800" dirty="0" err="1">
                <a:solidFill>
                  <a:srgbClr val="4F81BD"/>
                </a:solidFill>
                <a:latin typeface="Courier" charset="0"/>
                <a:ea typeface="Courier" charset="0"/>
                <a:cs typeface="Courier" charset="0"/>
              </a:rPr>
              <a:t>type</a:t>
            </a:r>
            <a:r>
              <a:rPr lang="es-ES_tradnl" sz="1800" dirty="0">
                <a:solidFill>
                  <a:srgbClr val="4F81BD"/>
                </a:solidFill>
                <a:latin typeface="Courier" charset="0"/>
                <a:ea typeface="Courier" charset="0"/>
                <a:cs typeface="Courier" charset="0"/>
              </a:rPr>
              <a:t>="l", col="red", </a:t>
            </a:r>
            <a:r>
              <a:rPr lang="es-ES_tradnl" sz="1800" b="1" dirty="0" err="1">
                <a:solidFill>
                  <a:srgbClr val="4F81BD"/>
                </a:solidFill>
                <a:latin typeface="Courier" charset="0"/>
                <a:ea typeface="Courier" charset="0"/>
                <a:cs typeface="Courier" charset="0"/>
              </a:rPr>
              <a:t>ylim</a:t>
            </a:r>
            <a:r>
              <a:rPr lang="es-ES_tradnl" sz="1800" b="1" dirty="0">
                <a:solidFill>
                  <a:srgbClr val="4F81BD"/>
                </a:solidFill>
                <a:latin typeface="Courier" charset="0"/>
                <a:ea typeface="Courier" charset="0"/>
                <a:cs typeface="Courier" charset="0"/>
              </a:rPr>
              <a:t>=c(1,7)</a:t>
            </a:r>
            <a:r>
              <a:rPr lang="es-ES_tradnl" sz="1800" dirty="0">
                <a:solidFill>
                  <a:srgbClr val="4F81BD"/>
                </a:solidFill>
                <a:latin typeface="Courier" charset="0"/>
                <a:ea typeface="Courier" charset="0"/>
                <a:cs typeface="Courier" charset="0"/>
              </a:rPr>
              <a:t>, </a:t>
            </a:r>
          </a:p>
          <a:p>
            <a:pPr marL="0" indent="0">
              <a:buNone/>
            </a:pPr>
            <a:r>
              <a:rPr lang="es-ES_tradnl" sz="1800" b="1"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xlab</a:t>
            </a:r>
            <a:r>
              <a:rPr lang="es-ES_tradnl" sz="1800" b="1" dirty="0">
                <a:solidFill>
                  <a:srgbClr val="4F81BD"/>
                </a:solidFill>
                <a:latin typeface="Courier" charset="0"/>
                <a:ea typeface="Courier" charset="0"/>
                <a:cs typeface="Courier" charset="0"/>
              </a:rPr>
              <a:t>="</a:t>
            </a:r>
            <a:r>
              <a:rPr lang="es-ES_tradnl" sz="1800" b="1" dirty="0" err="1">
                <a:solidFill>
                  <a:srgbClr val="4F81BD"/>
                </a:solidFill>
                <a:latin typeface="Courier" charset="0"/>
                <a:ea typeface="Courier" charset="0"/>
                <a:cs typeface="Courier" charset="0"/>
              </a:rPr>
              <a:t>The</a:t>
            </a:r>
            <a:r>
              <a:rPr lang="es-ES_tradnl" sz="1800" b="1" dirty="0">
                <a:solidFill>
                  <a:srgbClr val="4F81BD"/>
                </a:solidFill>
                <a:latin typeface="Courier" charset="0"/>
                <a:ea typeface="Courier" charset="0"/>
                <a:cs typeface="Courier" charset="0"/>
              </a:rPr>
              <a:t> variable x"</a:t>
            </a:r>
            <a:r>
              <a:rPr lang="es-ES_tradnl" sz="1800"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main</a:t>
            </a:r>
            <a:r>
              <a:rPr lang="es-ES_tradnl" sz="1800" b="1" dirty="0">
                <a:solidFill>
                  <a:srgbClr val="4F81BD"/>
                </a:solidFill>
                <a:latin typeface="Courier" charset="0"/>
                <a:ea typeface="Courier" charset="0"/>
                <a:cs typeface="Courier" charset="0"/>
              </a:rPr>
              <a:t> ="x vs. y" </a:t>
            </a:r>
            <a:r>
              <a:rPr lang="es-ES_tradnl" sz="1800" dirty="0">
                <a:solidFill>
                  <a:srgbClr val="4F81BD"/>
                </a:solidFill>
                <a:latin typeface="Courier" charset="0"/>
                <a:ea typeface="Courier" charset="0"/>
                <a:cs typeface="Courier" charset="0"/>
              </a:rPr>
              <a:t>)</a:t>
            </a:r>
          </a:p>
          <a:p>
            <a:pPr marL="0" indent="0">
              <a:buNone/>
            </a:pPr>
            <a:r>
              <a:rPr lang="en-US" sz="1800" dirty="0">
                <a:solidFill>
                  <a:srgbClr val="4F81BD"/>
                </a:solidFill>
                <a:latin typeface="Courier" charset="0"/>
                <a:ea typeface="Courier" charset="0"/>
                <a:cs typeface="Courier" charset="0"/>
              </a:rPr>
              <a:t>&gt; lines(x, y+1, </a:t>
            </a:r>
            <a:r>
              <a:rPr lang="en-US" sz="1800" dirty="0" err="1">
                <a:solidFill>
                  <a:srgbClr val="4F81BD"/>
                </a:solidFill>
                <a:latin typeface="Courier" charset="0"/>
                <a:ea typeface="Courier" charset="0"/>
                <a:cs typeface="Courier" charset="0"/>
              </a:rPr>
              <a:t>lwd</a:t>
            </a:r>
            <a:r>
              <a:rPr lang="en-US" sz="1800" dirty="0">
                <a:solidFill>
                  <a:srgbClr val="4F81BD"/>
                </a:solidFill>
                <a:latin typeface="Courier" charset="0"/>
                <a:ea typeface="Courier" charset="0"/>
                <a:cs typeface="Courier" charset="0"/>
              </a:rPr>
              <a:t>=3,lty="dashed", col="blue")</a:t>
            </a:r>
          </a:p>
          <a:p>
            <a:pPr marL="0" indent="0">
              <a:buNone/>
            </a:pPr>
            <a:r>
              <a:rPr lang="en-US" sz="1800" dirty="0">
                <a:solidFill>
                  <a:srgbClr val="4F81BD"/>
                </a:solidFill>
                <a:latin typeface="Courier" charset="0"/>
                <a:ea typeface="Courier" charset="0"/>
                <a:cs typeface="Courier" charset="0"/>
              </a:rPr>
              <a:t>&gt; points(x, y-1, type="b", </a:t>
            </a:r>
            <a:r>
              <a:rPr lang="en-US" sz="1800" b="1" dirty="0" err="1">
                <a:solidFill>
                  <a:srgbClr val="4F81BD"/>
                </a:solidFill>
                <a:latin typeface="Courier" charset="0"/>
                <a:ea typeface="Courier" charset="0"/>
                <a:cs typeface="Courier" charset="0"/>
              </a:rPr>
              <a:t>pch</a:t>
            </a:r>
            <a:r>
              <a:rPr lang="en-US" sz="1800" b="1" dirty="0">
                <a:solidFill>
                  <a:srgbClr val="4F81BD"/>
                </a:solidFill>
                <a:latin typeface="Courier" charset="0"/>
                <a:ea typeface="Courier" charset="0"/>
                <a:cs typeface="Courier" charset="0"/>
              </a:rPr>
              <a:t>=15</a:t>
            </a:r>
            <a:r>
              <a:rPr lang="en-US" sz="1800" dirty="0">
                <a:solidFill>
                  <a:srgbClr val="4F81BD"/>
                </a:solidFill>
                <a:latin typeface="Courier"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Customizing plots – Part 2</a:t>
            </a:r>
          </a:p>
        </p:txBody>
      </p:sp>
      <p:pic>
        <p:nvPicPr>
          <p:cNvPr id="4" name="Image 3" descr="plot4.Rplot.pdf"/>
          <p:cNvPicPr>
            <a:picLocks noChangeAspect="1"/>
          </p:cNvPicPr>
          <p:nvPr/>
        </p:nvPicPr>
        <p:blipFill rotWithShape="1">
          <a:blip r:embed="rId3">
            <a:extLst>
              <a:ext uri="{28A0092B-C50C-407E-A947-70E740481C1C}">
                <a14:useLocalDpi xmlns:a14="http://schemas.microsoft.com/office/drawing/2010/main" val="0"/>
              </a:ext>
            </a:extLst>
          </a:blip>
          <a:srcRect t="5348" r="2606"/>
          <a:stretch/>
        </p:blipFill>
        <p:spPr>
          <a:xfrm>
            <a:off x="4203699" y="4766486"/>
            <a:ext cx="4940300" cy="2091514"/>
          </a:xfrm>
          <a:prstGeom prst="rect">
            <a:avLst/>
          </a:prstGeom>
        </p:spPr>
      </p:pic>
    </p:spTree>
    <p:extLst>
      <p:ext uri="{BB962C8B-B14F-4D97-AF65-F5344CB8AC3E}">
        <p14:creationId xmlns:p14="http://schemas.microsoft.com/office/powerpoint/2010/main" val="24065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46637"/>
            <a:ext cx="8356990" cy="5733563"/>
          </a:xfrm>
        </p:spPr>
        <p:txBody>
          <a:bodyPr/>
          <a:lstStyle/>
          <a:p>
            <a:r>
              <a:rPr lang="en-US" sz="2400" dirty="0"/>
              <a:t>The </a:t>
            </a:r>
            <a:r>
              <a:rPr lang="en-US" sz="2400" b="1" dirty="0">
                <a:solidFill>
                  <a:srgbClr val="4F81BD"/>
                </a:solidFill>
              </a:rPr>
              <a:t>legend()</a:t>
            </a:r>
            <a:r>
              <a:rPr lang="en-US" sz="2400" b="1" dirty="0"/>
              <a:t> </a:t>
            </a:r>
            <a:r>
              <a:rPr lang="en-US" sz="2400" dirty="0"/>
              <a:t>command can be used to </a:t>
            </a:r>
            <a:r>
              <a:rPr lang="en-US" sz="2400" dirty="0">
                <a:solidFill>
                  <a:srgbClr val="4F81BD"/>
                </a:solidFill>
              </a:rPr>
              <a:t>add legends</a:t>
            </a:r>
            <a:r>
              <a:rPr lang="en-US" sz="2400" dirty="0"/>
              <a:t> to plots:</a:t>
            </a:r>
          </a:p>
          <a:p>
            <a:pPr lvl="1"/>
            <a:r>
              <a:rPr lang="en-US" sz="2000" b="1" dirty="0"/>
              <a:t>x </a:t>
            </a:r>
            <a:r>
              <a:rPr lang="en-US" sz="2000" dirty="0"/>
              <a:t>, </a:t>
            </a:r>
            <a:r>
              <a:rPr lang="en-US" sz="2000" b="1" dirty="0"/>
              <a:t>y </a:t>
            </a:r>
            <a:r>
              <a:rPr lang="en-US" sz="2000" dirty="0"/>
              <a:t>to set the numeric coordinates for positioning the legend. </a:t>
            </a:r>
          </a:p>
          <a:p>
            <a:pPr lvl="2"/>
            <a:r>
              <a:rPr lang="en-US" sz="1800" dirty="0"/>
              <a:t>x can be used  by itself with a keyword for legend position: "</a:t>
            </a:r>
            <a:r>
              <a:rPr lang="en-US" sz="1800" dirty="0" err="1"/>
              <a:t>bottomright</a:t>
            </a:r>
            <a:r>
              <a:rPr lang="en-US" sz="1800" dirty="0"/>
              <a:t>", "bottom", "</a:t>
            </a:r>
            <a:r>
              <a:rPr lang="en-US" sz="1800" dirty="0" err="1"/>
              <a:t>bottomleft</a:t>
            </a:r>
            <a:r>
              <a:rPr lang="en-US" sz="1800" dirty="0"/>
              <a:t>", "left", "</a:t>
            </a:r>
            <a:r>
              <a:rPr lang="en-US" sz="1800" dirty="0" err="1"/>
              <a:t>topleft</a:t>
            </a:r>
            <a:r>
              <a:rPr lang="en-US" sz="1800" dirty="0"/>
              <a:t>", "top", "</a:t>
            </a:r>
            <a:r>
              <a:rPr lang="en-US" sz="1800" dirty="0" err="1"/>
              <a:t>topright</a:t>
            </a:r>
            <a:r>
              <a:rPr lang="en-US" sz="1800" dirty="0"/>
              <a:t>", "right", "center"</a:t>
            </a:r>
          </a:p>
          <a:p>
            <a:pPr lvl="1"/>
            <a:r>
              <a:rPr lang="en-US" sz="2000" b="1" dirty="0"/>
              <a:t>legend</a:t>
            </a:r>
            <a:r>
              <a:rPr lang="en-US" sz="2000" dirty="0"/>
              <a:t> to set the text to appear in the legend</a:t>
            </a:r>
          </a:p>
          <a:p>
            <a:pPr lvl="1"/>
            <a:r>
              <a:rPr lang="en-US" sz="2000" b="1" dirty="0"/>
              <a:t>col</a:t>
            </a:r>
            <a:r>
              <a:rPr lang="en-US" sz="2000" dirty="0"/>
              <a:t> to set the </a:t>
            </a:r>
            <a:r>
              <a:rPr lang="en-US" sz="2000" dirty="0" err="1"/>
              <a:t>colours</a:t>
            </a:r>
            <a:r>
              <a:rPr lang="en-US" sz="2000" dirty="0"/>
              <a:t> of points or lines</a:t>
            </a:r>
          </a:p>
          <a:p>
            <a:pPr lvl="1"/>
            <a:r>
              <a:rPr lang="en-US" sz="2000" b="1" dirty="0" err="1"/>
              <a:t>lty</a:t>
            </a:r>
            <a:r>
              <a:rPr lang="en-US" sz="2000" dirty="0"/>
              <a:t> and </a:t>
            </a:r>
            <a:r>
              <a:rPr lang="en-US" sz="2000" b="1" dirty="0" err="1"/>
              <a:t>lwd</a:t>
            </a:r>
            <a:r>
              <a:rPr lang="en-US" sz="2000" dirty="0"/>
              <a:t> to set the line types and widths for lines appearing in the legend</a:t>
            </a:r>
          </a:p>
          <a:p>
            <a:pPr lvl="1"/>
            <a:r>
              <a:rPr lang="en-US" sz="2000" b="1" dirty="0" err="1"/>
              <a:t>pch</a:t>
            </a:r>
            <a:r>
              <a:rPr lang="en-US" sz="2000" dirty="0"/>
              <a:t> to set the plotting symbols appearing in the legend</a:t>
            </a:r>
          </a:p>
          <a:p>
            <a:pPr lvl="1"/>
            <a:r>
              <a:rPr lang="en-US" sz="2000" b="1" dirty="0" err="1"/>
              <a:t>bty</a:t>
            </a:r>
            <a:r>
              <a:rPr lang="en-US" sz="2000" b="1" dirty="0"/>
              <a:t> </a:t>
            </a:r>
            <a:r>
              <a:rPr lang="en-US" sz="2000" dirty="0"/>
              <a:t>for box type around the legend ("o" for box, "n" for no box)</a:t>
            </a:r>
          </a:p>
          <a:p>
            <a:pPr lvl="1"/>
            <a:r>
              <a:rPr lang="en-US" sz="2000" b="1" dirty="0" err="1"/>
              <a:t>bg</a:t>
            </a:r>
            <a:r>
              <a:rPr lang="en-US" dirty="0">
                <a:solidFill>
                  <a:srgbClr val="000090"/>
                </a:solidFill>
              </a:rPr>
              <a:t> </a:t>
            </a:r>
            <a:r>
              <a:rPr lang="en-US" sz="2000" dirty="0"/>
              <a:t>for background color</a:t>
            </a:r>
          </a:p>
          <a:p>
            <a:pPr marL="0" indent="0">
              <a:buNone/>
            </a:pPr>
            <a:r>
              <a:rPr lang="en-US" sz="1800" dirty="0">
                <a:solidFill>
                  <a:srgbClr val="4F81BD"/>
                </a:solidFill>
                <a:latin typeface="Lucida Console" panose="020B0609040504020204" pitchFamily="49" charset="0"/>
                <a:ea typeface="Courier" charset="0"/>
                <a:cs typeface="Courier" charset="0"/>
              </a:rPr>
              <a:t>&gt; legend(x="</a:t>
            </a:r>
            <a:r>
              <a:rPr lang="en-US" sz="1800" dirty="0" err="1">
                <a:solidFill>
                  <a:srgbClr val="4F81BD"/>
                </a:solidFill>
                <a:latin typeface="Lucida Console" panose="020B0609040504020204" pitchFamily="49" charset="0"/>
                <a:ea typeface="Courier" charset="0"/>
                <a:cs typeface="Courier" charset="0"/>
              </a:rPr>
              <a:t>bottomright</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legend=c("red line",</a:t>
            </a:r>
          </a:p>
          <a:p>
            <a:pPr marL="0" indent="0">
              <a:buNone/>
            </a:pPr>
            <a:r>
              <a:rPr lang="en-US" sz="1800" dirty="0">
                <a:solidFill>
                  <a:srgbClr val="4F81BD"/>
                </a:solidFill>
                <a:latin typeface="Lucida Console" panose="020B0609040504020204" pitchFamily="49" charset="0"/>
                <a:ea typeface="Courier" charset="0"/>
                <a:cs typeface="Courier" charset="0"/>
              </a:rPr>
              <a:t>"blue line", "black line"), </a:t>
            </a:r>
          </a:p>
          <a:p>
            <a:pPr marL="0" indent="0">
              <a:buNone/>
            </a:pPr>
            <a:r>
              <a:rPr lang="en-US" sz="1800" dirty="0" err="1">
                <a:solidFill>
                  <a:srgbClr val="4F81BD"/>
                </a:solidFill>
                <a:latin typeface="Lucida Console" panose="020B0609040504020204" pitchFamily="49" charset="0"/>
                <a:ea typeface="Courier" charset="0"/>
                <a:cs typeface="Courier" charset="0"/>
              </a:rPr>
              <a:t>lty</a:t>
            </a:r>
            <a:r>
              <a:rPr lang="en-US" sz="1800" dirty="0">
                <a:solidFill>
                  <a:srgbClr val="4F81BD"/>
                </a:solidFill>
                <a:latin typeface="Lucida Console" panose="020B0609040504020204" pitchFamily="49" charset="0"/>
                <a:ea typeface="Courier" charset="0"/>
                <a:cs typeface="Courier" charset="0"/>
              </a:rPr>
              <a:t>=c(1,2,1),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=c(NA,NA,19), </a:t>
            </a:r>
          </a:p>
          <a:p>
            <a:pPr marL="0" indent="0">
              <a:buNone/>
            </a:pPr>
            <a:r>
              <a:rPr lang="en-US" sz="1800" dirty="0">
                <a:solidFill>
                  <a:srgbClr val="4F81BD"/>
                </a:solidFill>
                <a:latin typeface="Lucida Console" panose="020B0609040504020204" pitchFamily="49" charset="0"/>
                <a:ea typeface="Courier" charset="0"/>
                <a:cs typeface="Courier" charset="0"/>
              </a:rPr>
              <a:t>col=c("red", "blue", "black"), </a:t>
            </a:r>
          </a:p>
          <a:p>
            <a:pPr marL="0" indent="0">
              <a:buNone/>
            </a:pPr>
            <a:r>
              <a:rPr lang="en-US" sz="1800" dirty="0" err="1">
                <a:solidFill>
                  <a:srgbClr val="4F81BD"/>
                </a:solidFill>
                <a:latin typeface="Lucida Console" panose="020B0609040504020204" pitchFamily="49" charset="0"/>
                <a:ea typeface="Courier" charset="0"/>
                <a:cs typeface="Courier" charset="0"/>
              </a:rPr>
              <a:t>bg</a:t>
            </a:r>
            <a:r>
              <a:rPr lang="en-US" sz="1800" dirty="0">
                <a:solidFill>
                  <a:srgbClr val="4F81BD"/>
                </a:solidFill>
                <a:latin typeface="Lucida Console" panose="020B0609040504020204" pitchFamily="49" charset="0"/>
                <a:ea typeface="Courier" charset="0"/>
                <a:cs typeface="Courier" charset="0"/>
              </a:rPr>
              <a:t>="gray90")</a:t>
            </a:r>
          </a:p>
          <a:p>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Customizing plots – Part 3</a:t>
            </a:r>
          </a:p>
        </p:txBody>
      </p:sp>
      <p:pic>
        <p:nvPicPr>
          <p:cNvPr id="4" name="Image 3" descr="plot5.Rplot.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996" y="4223334"/>
            <a:ext cx="4521200" cy="2456866"/>
          </a:xfrm>
          <a:prstGeom prst="rect">
            <a:avLst/>
          </a:prstGeom>
        </p:spPr>
      </p:pic>
    </p:spTree>
    <p:extLst>
      <p:ext uri="{BB962C8B-B14F-4D97-AF65-F5344CB8AC3E}">
        <p14:creationId xmlns:p14="http://schemas.microsoft.com/office/powerpoint/2010/main" val="151395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86726" cy="5575301"/>
          </a:xfrm>
        </p:spPr>
        <p:txBody>
          <a:bodyPr/>
          <a:lstStyle/>
          <a:p>
            <a:pPr marL="0" indent="0">
              <a:buNone/>
            </a:pPr>
            <a:r>
              <a:rPr lang="en-US" sz="2400" dirty="0"/>
              <a:t>R contains many practice data sets (data frames), great for trying out plotting functions.</a:t>
            </a:r>
          </a:p>
          <a:p>
            <a:pPr marL="0" indent="0">
              <a:buNone/>
            </a:pPr>
            <a:endParaRPr lang="en-US" sz="2400" dirty="0"/>
          </a:p>
          <a:p>
            <a:pPr marL="0" indent="0">
              <a:buNone/>
            </a:pPr>
            <a:r>
              <a:rPr lang="en-US" sz="2400" b="1" dirty="0"/>
              <a:t>Display names of available data sets</a:t>
            </a:r>
          </a:p>
          <a:p>
            <a:pPr marL="0" indent="0">
              <a:buNone/>
            </a:pPr>
            <a:r>
              <a:rPr lang="en-US" sz="1800" dirty="0">
                <a:solidFill>
                  <a:schemeClr val="accent1"/>
                </a:solidFill>
                <a:latin typeface="Lucida Console" panose="020B0609040504020204" pitchFamily="49" charset="0"/>
              </a:rPr>
              <a:t>&gt;data() </a:t>
            </a:r>
            <a:r>
              <a:rPr lang="en-US" sz="1800" dirty="0">
                <a:solidFill>
                  <a:srgbClr val="4F6228"/>
                </a:solidFill>
                <a:latin typeface="Lucida Console" panose="020B0609040504020204" pitchFamily="49" charset="0"/>
                <a:ea typeface="Courier" charset="0"/>
                <a:cs typeface="Courier" charset="0"/>
              </a:rPr>
              <a:t>#data sets in standard packages</a:t>
            </a:r>
          </a:p>
          <a:p>
            <a:pPr marL="0" indent="0">
              <a:buNone/>
            </a:pPr>
            <a:r>
              <a:rPr lang="en-US" sz="1800" dirty="0">
                <a:solidFill>
                  <a:schemeClr val="accent1"/>
                </a:solidFill>
                <a:latin typeface="Lucida Console" panose="020B0609040504020204" pitchFamily="49" charset="0"/>
              </a:rPr>
              <a:t>&gt;data(package = .packages(</a:t>
            </a:r>
            <a:r>
              <a:rPr lang="en-US" sz="1800" dirty="0" err="1">
                <a:solidFill>
                  <a:schemeClr val="accent1"/>
                </a:solidFill>
                <a:latin typeface="Lucida Console" panose="020B0609040504020204" pitchFamily="49" charset="0"/>
              </a:rPr>
              <a:t>all.available</a:t>
            </a:r>
            <a:r>
              <a:rPr lang="en-US" sz="1800" dirty="0">
                <a:solidFill>
                  <a:schemeClr val="accent1"/>
                </a:solidFill>
                <a:latin typeface="Lucida Console" panose="020B0609040504020204" pitchFamily="49" charset="0"/>
              </a:rPr>
              <a:t> = TRUE)) </a:t>
            </a:r>
            <a:r>
              <a:rPr lang="en-US" sz="1800" dirty="0">
                <a:solidFill>
                  <a:srgbClr val="4F6228"/>
                </a:solidFill>
                <a:latin typeface="Lucida Console" panose="020B0609040504020204" pitchFamily="49" charset="0"/>
                <a:ea typeface="Courier" charset="0"/>
                <a:cs typeface="Courier" charset="0"/>
              </a:rPr>
              <a:t>#data sets in all installed packages</a:t>
            </a:r>
          </a:p>
          <a:p>
            <a:pPr marL="0" indent="0">
              <a:buNone/>
            </a:pPr>
            <a:endParaRPr lang="en-US" sz="1800" dirty="0">
              <a:solidFill>
                <a:srgbClr val="4F6228"/>
              </a:solidFill>
              <a:latin typeface="Lucida Console" panose="020B0609040504020204" pitchFamily="49" charset="0"/>
              <a:ea typeface="Courier" charset="0"/>
              <a:cs typeface="Courier" charset="0"/>
            </a:endParaRPr>
          </a:p>
          <a:p>
            <a:pPr marL="0" indent="0">
              <a:buNone/>
            </a:pPr>
            <a:r>
              <a:rPr lang="en-US" sz="2400" b="1" dirty="0"/>
              <a:t>Load and use a data set</a:t>
            </a:r>
          </a:p>
          <a:p>
            <a:pPr marL="0" indent="0">
              <a:buNone/>
            </a:pPr>
            <a:r>
              <a:rPr lang="en-US" sz="1800" dirty="0">
                <a:solidFill>
                  <a:schemeClr val="accent1"/>
                </a:solidFill>
                <a:latin typeface="Lucida Console" panose="020B0609040504020204" pitchFamily="49" charset="0"/>
              </a:rPr>
              <a:t>&gt;data(iris) </a:t>
            </a:r>
            <a:r>
              <a:rPr lang="en-US" sz="1800" dirty="0">
                <a:solidFill>
                  <a:srgbClr val="4F6228"/>
                </a:solidFill>
                <a:latin typeface="Lucida Console" panose="020B0609040504020204" pitchFamily="49" charset="0"/>
                <a:ea typeface="Courier" charset="0"/>
                <a:cs typeface="Courier" charset="0"/>
              </a:rPr>
              <a:t>#load the iris data (overwrite existing variable)</a:t>
            </a:r>
          </a:p>
          <a:p>
            <a:pPr marL="0" indent="0">
              <a:buNone/>
            </a:pPr>
            <a:r>
              <a:rPr lang="en-US" sz="1800" dirty="0">
                <a:solidFill>
                  <a:schemeClr val="accent1"/>
                </a:solidFill>
                <a:latin typeface="Lucida Console" panose="020B0609040504020204" pitchFamily="49" charset="0"/>
              </a:rPr>
              <a:t>&gt;?iris      </a:t>
            </a:r>
            <a:r>
              <a:rPr lang="en-US" sz="1800" dirty="0">
                <a:solidFill>
                  <a:srgbClr val="4F6228"/>
                </a:solidFill>
                <a:latin typeface="Lucida Console" panose="020B0609040504020204" pitchFamily="49" charset="0"/>
                <a:ea typeface="Courier" charset="0"/>
                <a:cs typeface="Courier" charset="0"/>
              </a:rPr>
              <a:t>#get information about the iris data</a:t>
            </a:r>
          </a:p>
          <a:p>
            <a:pPr marL="0" indent="0">
              <a:buNone/>
            </a:pPr>
            <a:r>
              <a:rPr lang="en-US" sz="1800" dirty="0">
                <a:solidFill>
                  <a:schemeClr val="accent1"/>
                </a:solidFill>
                <a:latin typeface="Lucida Console" panose="020B0609040504020204" pitchFamily="49" charset="0"/>
              </a:rPr>
              <a:t>&gt;head(iris) </a:t>
            </a:r>
            <a:r>
              <a:rPr lang="en-US" sz="1800" dirty="0">
                <a:solidFill>
                  <a:srgbClr val="4F6228"/>
                </a:solidFill>
                <a:latin typeface="Lucida Console" panose="020B0609040504020204" pitchFamily="49" charset="0"/>
                <a:ea typeface="Courier" charset="0"/>
                <a:cs typeface="Courier" charset="0"/>
              </a:rPr>
              <a:t>#display top few lines of the iris data frame</a:t>
            </a:r>
          </a:p>
          <a:p>
            <a:pPr marL="0" indent="0">
              <a:spcBef>
                <a:spcPts val="0"/>
              </a:spcBef>
              <a:buNone/>
            </a:pPr>
            <a:r>
              <a:rPr lang="en-US" sz="1800" dirty="0">
                <a:solidFill>
                  <a:srgbClr val="4F6228"/>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Sepal.Width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Petal.Width</a:t>
            </a:r>
            <a:r>
              <a:rPr lang="en-US" sz="1200" dirty="0">
                <a:solidFill>
                  <a:schemeClr val="tx1"/>
                </a:solidFill>
                <a:latin typeface="Lucida Console" panose="020B0609040504020204" pitchFamily="49" charset="0"/>
                <a:ea typeface="Courier" charset="0"/>
                <a:cs typeface="Courier" charset="0"/>
              </a:rPr>
              <a:t> Species</a:t>
            </a: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1          5.1         3.5          1.4         0.2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2          4.9         3.0          1.4         0.2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3          4.7         3.2          1.3         0.2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4          4.6         3.1          1.5         0.2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5          5.0         3.6          1.4         0.2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6          5.4         3.9          1.7         0.4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1</a:t>
            </a:r>
          </a:p>
        </p:txBody>
      </p:sp>
    </p:spTree>
    <p:extLst>
      <p:ext uri="{BB962C8B-B14F-4D97-AF65-F5344CB8AC3E}">
        <p14:creationId xmlns:p14="http://schemas.microsoft.com/office/powerpoint/2010/main" val="48956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Tree>
    <p:extLst>
      <p:ext uri="{BB962C8B-B14F-4D97-AF65-F5344CB8AC3E}">
        <p14:creationId xmlns:p14="http://schemas.microsoft.com/office/powerpoint/2010/main" val="53266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
        <p:nvSpPr>
          <p:cNvPr id="5" name="TextBox 4"/>
          <p:cNvSpPr txBox="1"/>
          <p:nvPr/>
        </p:nvSpPr>
        <p:spPr>
          <a:xfrm>
            <a:off x="468454" y="5867294"/>
            <a:ext cx="7941028" cy="707886"/>
          </a:xfrm>
          <a:prstGeom prst="rect">
            <a:avLst/>
          </a:prstGeom>
          <a:noFill/>
        </p:spPr>
        <p:txBody>
          <a:bodyPr wrap="square" rtlCol="0">
            <a:spAutoFit/>
          </a:bodyPr>
          <a:lstStyle/>
          <a:p>
            <a:r>
              <a:rPr lang="en-US" sz="2000" dirty="0"/>
              <a:t>If you want data from other distributions than normal:</a:t>
            </a:r>
          </a:p>
          <a:p>
            <a:r>
              <a:rPr lang="en-US" sz="2000" dirty="0" err="1">
                <a:solidFill>
                  <a:srgbClr val="4E81BD"/>
                </a:solidFill>
              </a:rPr>
              <a:t>rpois</a:t>
            </a:r>
            <a:r>
              <a:rPr lang="en-US" sz="2000" dirty="0">
                <a:solidFill>
                  <a:srgbClr val="4E81BD"/>
                </a:solidFill>
              </a:rPr>
              <a:t>() </a:t>
            </a:r>
            <a:r>
              <a:rPr lang="en-US" sz="2000" dirty="0"/>
              <a:t>for </a:t>
            </a:r>
            <a:r>
              <a:rPr lang="en-US" sz="2000" dirty="0" err="1"/>
              <a:t>poisson</a:t>
            </a:r>
            <a:r>
              <a:rPr lang="en-US" sz="2000" dirty="0"/>
              <a:t>, </a:t>
            </a:r>
            <a:r>
              <a:rPr lang="en-US" sz="2000" dirty="0" err="1">
                <a:solidFill>
                  <a:srgbClr val="4E81BD"/>
                </a:solidFill>
              </a:rPr>
              <a:t>rbinom</a:t>
            </a:r>
            <a:r>
              <a:rPr lang="en-US" sz="2000" dirty="0">
                <a:solidFill>
                  <a:srgbClr val="4E81BD"/>
                </a:solidFill>
              </a:rPr>
              <a:t>() </a:t>
            </a:r>
            <a:r>
              <a:rPr lang="en-US" sz="2000" dirty="0"/>
              <a:t>for binomial (see R help)</a:t>
            </a:r>
          </a:p>
        </p:txBody>
      </p:sp>
      <p:sp>
        <p:nvSpPr>
          <p:cNvPr id="6" name="TextBox 5"/>
          <p:cNvSpPr txBox="1"/>
          <p:nvPr/>
        </p:nvSpPr>
        <p:spPr>
          <a:xfrm>
            <a:off x="393504" y="4113963"/>
            <a:ext cx="8090929" cy="954107"/>
          </a:xfrm>
          <a:prstGeom prst="rect">
            <a:avLst/>
          </a:prstGeom>
          <a:noFill/>
        </p:spPr>
        <p:txBody>
          <a:bodyPr wrap="square" rtlCol="0">
            <a:spAutoFit/>
          </a:bodyPr>
          <a:lstStyle/>
          <a:p>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mean=10, </a:t>
            </a:r>
            <a:r>
              <a:rPr lang="en-US" sz="2000" dirty="0" err="1">
                <a:solidFill>
                  <a:srgbClr val="4E81BD"/>
                </a:solidFill>
                <a:latin typeface="Lucida Console" panose="020B0609040504020204" pitchFamily="49" charset="0"/>
              </a:rPr>
              <a:t>sd</a:t>
            </a:r>
            <a:r>
              <a:rPr lang="en-US" sz="2000" dirty="0">
                <a:solidFill>
                  <a:srgbClr val="4E81BD"/>
                </a:solidFill>
                <a:latin typeface="Lucida Console" panose="020B0609040504020204" pitchFamily="49" charset="0"/>
              </a:rPr>
              <a:t>=2) </a:t>
            </a:r>
            <a:r>
              <a:rPr lang="en-US" sz="2000" dirty="0">
                <a:solidFill>
                  <a:schemeClr val="accent3">
                    <a:lumMod val="50000"/>
                  </a:schemeClr>
                </a:solidFill>
                <a:latin typeface="Lucida Console" panose="020B0609040504020204" pitchFamily="49" charset="0"/>
              </a:rPr>
              <a:t>#</a:t>
            </a:r>
            <a:r>
              <a:rPr lang="en-US" sz="2000" b="1" dirty="0">
                <a:solidFill>
                  <a:schemeClr val="accent3">
                    <a:lumMod val="50000"/>
                  </a:schemeClr>
                </a:solidFill>
                <a:latin typeface="Lucida Console" panose="020B0609040504020204" pitchFamily="49" charset="0"/>
              </a:rPr>
              <a:t>customized</a:t>
            </a:r>
            <a:r>
              <a:rPr lang="en-US" sz="2000" dirty="0">
                <a:solidFill>
                  <a:schemeClr val="accent3">
                    <a:lumMod val="50000"/>
                  </a:schemeClr>
                </a:solidFill>
                <a:latin typeface="Lucida Console" panose="020B0609040504020204" pitchFamily="49" charset="0"/>
              </a:rPr>
              <a:t> mean and </a:t>
            </a:r>
            <a:r>
              <a:rPr lang="en-US" sz="2000" dirty="0" err="1">
                <a:solidFill>
                  <a:schemeClr val="accent3">
                    <a:lumMod val="50000"/>
                  </a:schemeClr>
                </a:solidFill>
                <a:latin typeface="Lucida Console" panose="020B0609040504020204" pitchFamily="49" charset="0"/>
              </a:rPr>
              <a:t>sd</a:t>
            </a:r>
            <a:endParaRPr lang="en-US" sz="2000" dirty="0">
              <a:solidFill>
                <a:schemeClr val="accent3">
                  <a:lumMod val="50000"/>
                </a:schemeClr>
              </a:solidFill>
              <a:latin typeface="Lucida Console" panose="020B0609040504020204" pitchFamily="49" charset="0"/>
            </a:endParaRPr>
          </a:p>
          <a:p>
            <a:r>
              <a:rPr lang="en-US" dirty="0">
                <a:latin typeface="Lucida Console" panose="020B0609040504020204" pitchFamily="49" charset="0"/>
              </a:rPr>
              <a:t>[1]  6.253392  9.527140  9.398857 11.932284 11.472909</a:t>
            </a:r>
          </a:p>
          <a:p>
            <a:r>
              <a:rPr lang="en-US" dirty="0">
                <a:latin typeface="Lucida Console" panose="020B0609040504020204" pitchFamily="49" charset="0"/>
              </a:rPr>
              <a:t>[2] 10.714245  7.656026 11.302829  9.332930 10.264157</a:t>
            </a:r>
          </a:p>
        </p:txBody>
      </p:sp>
    </p:spTree>
    <p:extLst>
      <p:ext uri="{BB962C8B-B14F-4D97-AF65-F5344CB8AC3E}">
        <p14:creationId xmlns:p14="http://schemas.microsoft.com/office/powerpoint/2010/main" val="286950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922" y="1432092"/>
            <a:ext cx="8198109" cy="4733795"/>
          </a:xfrm>
        </p:spPr>
        <p:txBody>
          <a:bodyPr vert="horz" lIns="91440" tIns="45720" rIns="91440" bIns="45720" rtlCol="0" anchor="t">
            <a:normAutofit/>
          </a:bodyPr>
          <a:lstStyle/>
          <a:p>
            <a:pPr marL="0" indent="0">
              <a:buNone/>
            </a:pPr>
            <a:r>
              <a:rPr lang="en-US" sz="2000" spc="-1" dirty="0">
                <a:solidFill>
                  <a:srgbClr val="262626"/>
                </a:solidFill>
              </a:rPr>
              <a:t>  </a:t>
            </a:r>
            <a:r>
              <a:rPr lang="en-US" sz="2000" b="1" spc="-1" dirty="0">
                <a:solidFill>
                  <a:srgbClr val="262626"/>
                </a:solidFill>
              </a:rPr>
              <a:t>Take-home exam</a:t>
            </a:r>
            <a:r>
              <a:rPr lang="en-US" sz="2000" spc="-1" dirty="0">
                <a:solidFill>
                  <a:srgbClr val="262626"/>
                </a:solidFill>
              </a:rPr>
              <a:t>: data analysis tasks, available on course page.</a:t>
            </a:r>
          </a:p>
          <a:p>
            <a:pPr marL="0" indent="0">
              <a:buNone/>
            </a:pPr>
            <a:r>
              <a:rPr lang="en-US" sz="2000" b="1" spc="-1" dirty="0">
                <a:solidFill>
                  <a:prstClr val="black"/>
                </a:solidFill>
              </a:rPr>
              <a:t>   Exam is graded as "pass" or "fail".</a:t>
            </a:r>
          </a:p>
          <a:p>
            <a:pPr marL="0" indent="0">
              <a:buNone/>
            </a:pPr>
            <a:endParaRPr lang="en-US" sz="2000" spc="-1" dirty="0">
              <a:solidFill>
                <a:srgbClr val="262626"/>
              </a:solidFill>
            </a:endParaRPr>
          </a:p>
          <a:p>
            <a:pPr marL="723900" lvl="1" indent="-263525">
              <a:spcBef>
                <a:spcPts val="1001"/>
              </a:spcBef>
              <a:buClr>
                <a:srgbClr val="262626"/>
              </a:buClr>
              <a:buFont typeface="Arial"/>
              <a:buChar char="•"/>
            </a:pPr>
            <a:r>
              <a:rPr lang="en-US" spc="-1" dirty="0">
                <a:solidFill>
                  <a:srgbClr val="262626"/>
                </a:solidFill>
              </a:rPr>
              <a:t>Submit analysis to </a:t>
            </a:r>
            <a:r>
              <a:rPr lang="en-US" spc="-1" dirty="0">
                <a:solidFill>
                  <a:srgbClr val="262626"/>
                </a:solidFill>
                <a:hlinkClick r:id="rId2">
                  <a:extLst>
                    <a:ext uri="{A12FA001-AC4F-418D-AE19-62706E023703}">
                      <ahyp:hlinkClr xmlns:ahyp="http://schemas.microsoft.com/office/drawing/2018/hyperlinkcolor" val="tx"/>
                    </a:ext>
                  </a:extLst>
                </a:hlinkClick>
              </a:rPr>
              <a:t>wandrille.</a:t>
            </a:r>
            <a:r>
              <a:rPr lang="en-US" spc="-1" dirty="0">
                <a:solidFill>
                  <a:srgbClr val="262626"/>
                </a:solidFill>
                <a:hlinkClick r:id="rId2"/>
              </a:rPr>
              <a:t>duchemin</a:t>
            </a:r>
            <a:r>
              <a:rPr lang="en-US" spc="-1" dirty="0">
                <a:solidFill>
                  <a:srgbClr val="262626"/>
                </a:solidFill>
                <a:hlinkClick r:id="rId2">
                  <a:extLst>
                    <a:ext uri="{A12FA001-AC4F-418D-AE19-62706E023703}">
                      <ahyp:hlinkClr xmlns:ahyp="http://schemas.microsoft.com/office/drawing/2018/hyperlinkcolor" val="tx"/>
                    </a:ext>
                  </a:extLst>
                </a:hlinkClick>
              </a:rPr>
              <a:t>@</a:t>
            </a:r>
            <a:r>
              <a:rPr lang="en-US" b="1" spc="-1" dirty="0">
                <a:solidFill>
                  <a:srgbClr val="262626"/>
                </a:solidFill>
                <a:hlinkClick r:id="rId2"/>
              </a:rPr>
              <a:t>unibas.ch</a:t>
            </a:r>
            <a:r>
              <a:rPr lang="en-US" b="1" spc="-1" dirty="0">
                <a:solidFill>
                  <a:srgbClr val="262626"/>
                </a:solidFill>
              </a:rPr>
              <a:t> by 27th Oct.</a:t>
            </a:r>
            <a:endParaRPr lang="en-US" b="1"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pass, you will receive a certificate of achievement from the SIB Training Team, which you can submit to your educational institution.</a:t>
            </a:r>
            <a:endParaRPr lang="en-US" spc="-1" dirty="0">
              <a:solidFill>
                <a:srgbClr val="262626"/>
              </a:solidFill>
              <a:cs typeface="Calibri"/>
            </a:endParaRPr>
          </a:p>
          <a:p>
            <a:pPr marL="723900" lvl="1" indent="-263525">
              <a:spcBef>
                <a:spcPts val="1001"/>
              </a:spcBef>
              <a:buClr>
                <a:srgbClr val="262626"/>
              </a:buClr>
              <a:buFont typeface="Arial"/>
              <a:buChar char="•"/>
            </a:pPr>
            <a:endParaRPr lang="en-US"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don't take the exam, you will receive a certificate of attendance.</a:t>
            </a:r>
            <a:endParaRPr lang="en-US" dirty="0">
              <a:cs typeface="Calibri" panose="020F0502020204030204"/>
            </a:endParaRPr>
          </a:p>
        </p:txBody>
      </p:sp>
      <p:sp>
        <p:nvSpPr>
          <p:cNvPr id="5" name="Title 1"/>
          <p:cNvSpPr txBox="1">
            <a:spLocks/>
          </p:cNvSpPr>
          <p:nvPr/>
        </p:nvSpPr>
        <p:spPr>
          <a:xfrm>
            <a:off x="443922" y="470552"/>
            <a:ext cx="7749959" cy="751030"/>
          </a:xfrm>
          <a:prstGeom prst="rect">
            <a:avLst/>
          </a:prstGeom>
        </p:spPr>
        <p:txBody>
          <a:bodyP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4F81BD"/>
                </a:solidFill>
              </a:rPr>
              <a:t>Exam – for 0.5 ECTS credit points</a:t>
            </a:r>
            <a:endParaRPr lang="en-US" dirty="0">
              <a:solidFill>
                <a:prstClr val="black"/>
              </a:solidFill>
            </a:endParaRPr>
          </a:p>
        </p:txBody>
      </p:sp>
    </p:spTree>
    <p:extLst>
      <p:ext uri="{BB962C8B-B14F-4D97-AF65-F5344CB8AC3E}">
        <p14:creationId xmlns:p14="http://schemas.microsoft.com/office/powerpoint/2010/main" val="128116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72695" cy="5593863"/>
          </a:xfrm>
        </p:spPr>
        <p:txBody>
          <a:bodyPr/>
          <a:lstStyle/>
          <a:p>
            <a:r>
              <a:rPr lang="en-US" sz="2400" dirty="0"/>
              <a:t>The function </a:t>
            </a:r>
            <a:r>
              <a:rPr lang="en-US" sz="2400" b="1" dirty="0" err="1">
                <a:solidFill>
                  <a:srgbClr val="4F81BD"/>
                </a:solidFill>
              </a:rPr>
              <a:t>hist</a:t>
            </a:r>
            <a:r>
              <a:rPr lang="en-US" sz="2400" b="1" dirty="0">
                <a:solidFill>
                  <a:srgbClr val="4F81BD"/>
                </a:solidFill>
              </a:rPr>
              <a:t>()</a:t>
            </a:r>
            <a:r>
              <a:rPr lang="en-US" sz="2400" dirty="0"/>
              <a:t> produces a histogram, which counts the number of observations that fall into different ranges (bins)</a:t>
            </a:r>
          </a:p>
          <a:p>
            <a:pPr marL="266700" lvl="1" indent="-266700"/>
            <a:r>
              <a:rPr lang="en-US" dirty="0"/>
              <a:t>Rough visual representation of the distribution of the data.</a:t>
            </a:r>
          </a:p>
          <a:p>
            <a:pPr lvl="1"/>
            <a:r>
              <a:rPr lang="en-US" sz="2000" b="1" dirty="0"/>
              <a:t>x  </a:t>
            </a:r>
            <a:r>
              <a:rPr lang="en-US" sz="2000" dirty="0"/>
              <a:t>vector of data values for which the histogram will be constructed</a:t>
            </a:r>
          </a:p>
          <a:p>
            <a:pPr lvl="1"/>
            <a:r>
              <a:rPr lang="en-US" sz="2000" b="1" dirty="0"/>
              <a:t>breaks </a:t>
            </a:r>
            <a:r>
              <a:rPr lang="en-US" sz="2000" dirty="0"/>
              <a:t>either a vector indicating breakpoints between histogram bins, or a single number for the number of bins (used as suggestion)</a:t>
            </a:r>
          </a:p>
          <a:p>
            <a:pPr lvl="1"/>
            <a:r>
              <a:rPr lang="en-US" sz="2000" b="1" dirty="0" err="1"/>
              <a:t>freq</a:t>
            </a:r>
            <a:r>
              <a:rPr lang="en-US" sz="2000" b="1" dirty="0"/>
              <a:t> </a:t>
            </a:r>
            <a:r>
              <a:rPr lang="en-US" sz="2000" dirty="0"/>
              <a:t>logical. If TRUE, cell height represents counts per bin. If FALSE, cell height is the fraction of values that fall into each bin (probability mass).</a:t>
            </a:r>
          </a:p>
          <a:p>
            <a:pPr marL="0" indent="0">
              <a:buNone/>
            </a:pPr>
            <a:endParaRPr lang="en-US" sz="2000" dirty="0">
              <a:solidFill>
                <a:srgbClr val="4F81BD"/>
              </a:solidFill>
            </a:endParaRP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a:t>
            </a:r>
            <a:r>
              <a:rPr lang="fr-FR" sz="1800" dirty="0" err="1">
                <a:solidFill>
                  <a:srgbClr val="4F81BD"/>
                </a:solidFill>
                <a:latin typeface="Lucida Console" panose="020B0609040504020204" pitchFamily="49" charset="0"/>
                <a:ea typeface="Courier" charset="0"/>
                <a:cs typeface="Courier" charset="0"/>
              </a:rPr>
              <a:t>rnorm</a:t>
            </a:r>
            <a:r>
              <a:rPr lang="fr-FR" sz="1800" dirty="0">
                <a:solidFill>
                  <a:srgbClr val="4F81BD"/>
                </a:solidFill>
                <a:latin typeface="Lucida Console" panose="020B0609040504020204" pitchFamily="49" charset="0"/>
                <a:ea typeface="Courier" charset="0"/>
                <a:cs typeface="Courier" charset="0"/>
              </a:rPr>
              <a:t>(10000)</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(x, breaks=20,</a:t>
            </a:r>
          </a:p>
          <a:p>
            <a:pPr marL="0" indent="0">
              <a:buNone/>
            </a:pPr>
            <a:r>
              <a:rPr lang="fr-FR" sz="1800" b="1" dirty="0">
                <a:solidFill>
                  <a:srgbClr val="4F81BD"/>
                </a:solidFill>
                <a:latin typeface="Lucida Console" panose="020B0609040504020204" pitchFamily="49" charset="0"/>
                <a:ea typeface="Courier" charset="0"/>
                <a:cs typeface="Courier" charset="0"/>
              </a:rPr>
              <a:t>  </a:t>
            </a:r>
            <a:r>
              <a:rPr lang="fr-FR" sz="1800" b="1" dirty="0" err="1">
                <a:solidFill>
                  <a:srgbClr val="4F81BD"/>
                </a:solidFill>
                <a:latin typeface="Lucida Console" panose="020B0609040504020204" pitchFamily="49" charset="0"/>
                <a:ea typeface="Courier" charset="0"/>
                <a:cs typeface="Courier" charset="0"/>
              </a:rPr>
              <a:t>freq</a:t>
            </a:r>
            <a:r>
              <a:rPr lang="fr-FR" sz="1800" b="1" dirty="0">
                <a:solidFill>
                  <a:srgbClr val="4F81BD"/>
                </a:solidFill>
                <a:latin typeface="Lucida Console" panose="020B0609040504020204" pitchFamily="49" charset="0"/>
                <a:ea typeface="Courier" charset="0"/>
                <a:cs typeface="Courier" charset="0"/>
              </a:rPr>
              <a:t>=FALSE</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main="</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col="</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The </a:t>
            </a:r>
            <a:r>
              <a:rPr lang="en-US" sz="2800" dirty="0" err="1"/>
              <a:t>hist</a:t>
            </a:r>
            <a:r>
              <a:rPr lang="en-US" sz="2800" dirty="0"/>
              <a:t>() function</a:t>
            </a:r>
          </a:p>
        </p:txBody>
      </p:sp>
      <p:pic>
        <p:nvPicPr>
          <p:cNvPr id="4" name="Picture 3"/>
          <p:cNvPicPr>
            <a:picLocks noChangeAspect="1"/>
          </p:cNvPicPr>
          <p:nvPr/>
        </p:nvPicPr>
        <p:blipFill>
          <a:blip r:embed="rId3"/>
          <a:stretch>
            <a:fillRect/>
          </a:stretch>
        </p:blipFill>
        <p:spPr>
          <a:xfrm>
            <a:off x="4070230" y="4108322"/>
            <a:ext cx="4661140" cy="2495678"/>
          </a:xfrm>
          <a:prstGeom prst="rect">
            <a:avLst/>
          </a:prstGeom>
        </p:spPr>
      </p:pic>
    </p:spTree>
    <p:extLst>
      <p:ext uri="{BB962C8B-B14F-4D97-AF65-F5344CB8AC3E}">
        <p14:creationId xmlns:p14="http://schemas.microsoft.com/office/powerpoint/2010/main" val="26558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10229" cy="5593863"/>
          </a:xfrm>
        </p:spPr>
        <p:txBody>
          <a:bodyPr/>
          <a:lstStyle/>
          <a:p>
            <a:r>
              <a:rPr lang="en-US" sz="2400"/>
              <a:t>To add a smooth line to a histogram, use </a:t>
            </a:r>
            <a:r>
              <a:rPr lang="en-US" sz="2400">
                <a:solidFill>
                  <a:srgbClr val="4E81BD"/>
                </a:solidFill>
              </a:rPr>
              <a:t>density(), </a:t>
            </a:r>
            <a:r>
              <a:rPr lang="en-US" sz="2400">
                <a:solidFill>
                  <a:schemeClr val="tx1"/>
                </a:solidFill>
              </a:rPr>
              <a:t>which computes estimates of the probability density (kernel density estimates)</a:t>
            </a:r>
            <a:r>
              <a:rPr lang="en-US" sz="2400"/>
              <a:t>. </a:t>
            </a:r>
            <a:endParaRPr lang="en-US" sz="2400" dirty="0"/>
          </a:p>
          <a:p>
            <a:r>
              <a:rPr lang="en-US" sz="2400"/>
              <a:t>This works as a complementary representation of the histogram </a:t>
            </a:r>
            <a:r>
              <a:rPr lang="en-US" sz="2400">
                <a:solidFill>
                  <a:schemeClr val="accent1"/>
                </a:solidFill>
              </a:rPr>
              <a:t>only </a:t>
            </a:r>
            <a:r>
              <a:rPr lang="en-US" sz="2400"/>
              <a:t>when </a:t>
            </a:r>
            <a:r>
              <a:rPr lang="en-US" sz="2400">
                <a:solidFill>
                  <a:schemeClr val="accent1"/>
                </a:solidFill>
              </a:rPr>
              <a:t>freq = FALSE</a:t>
            </a:r>
            <a:endParaRPr lang="en-US" sz="2400" dirty="0">
              <a:solidFill>
                <a:schemeClr val="accent1"/>
              </a:solidFill>
            </a:endParaRPr>
          </a:p>
          <a:p>
            <a:pPr marL="266700" lvl="1" indent="-266700"/>
            <a:r>
              <a:rPr lang="en-US"/>
              <a:t>The line produced by density() often reflects the distribution better than a histogram</a:t>
            </a:r>
            <a:r>
              <a:rPr lang="en-US" dirty="0"/>
              <a:t>.</a:t>
            </a:r>
          </a:p>
          <a:p>
            <a:pPr marL="266700" lvl="1" indent="-266700"/>
            <a:r>
              <a:rPr lang="en-US"/>
              <a:t>Use </a:t>
            </a:r>
            <a:r>
              <a:rPr lang="en-US">
                <a:solidFill>
                  <a:srgbClr val="4E81BD"/>
                </a:solidFill>
              </a:rPr>
              <a:t>lines() </a:t>
            </a:r>
            <a:r>
              <a:rPr lang="en-US"/>
              <a:t>to plot the result as a line on top of the histogram</a:t>
            </a:r>
            <a:r>
              <a:rPr lang="en-US" dirty="0"/>
              <a:t>.</a:t>
            </a: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&gt; x &lt;- rnorm(10000</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hist(x, freq=FALSE,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main</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Hist</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 ="</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lines(</a:t>
            </a:r>
            <a:r>
              <a:rPr lang="fr-FR" sz="1800" b="1">
                <a:solidFill>
                  <a:srgbClr val="4F81BD"/>
                </a:solidFill>
                <a:latin typeface="Lucida Console" panose="020B0609040504020204" pitchFamily="49" charset="0"/>
                <a:ea typeface="Courier" charset="0"/>
                <a:cs typeface="Courier" charset="0"/>
              </a:rPr>
              <a:t>density(x)</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blue</a:t>
            </a:r>
            <a:r>
              <a:rPr lang="fr-FR" sz="1800">
                <a:solidFill>
                  <a:srgbClr val="4F81BD"/>
                </a:solidFill>
                <a:latin typeface="Lucida Console" panose="020B0609040504020204" pitchFamily="49" charset="0"/>
                <a:ea typeface="Courier" charset="0"/>
                <a:cs typeface="Courier" charset="0"/>
              </a:rPr>
              <a:t>", lwd=3</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a:t>The hist() and density() functions</a:t>
            </a:r>
            <a:endParaRPr lang="en-US" sz="2800" dirty="0"/>
          </a:p>
        </p:txBody>
      </p:sp>
      <p:pic>
        <p:nvPicPr>
          <p:cNvPr id="4" name="Picture 3"/>
          <p:cNvPicPr>
            <a:picLocks noChangeAspect="1"/>
          </p:cNvPicPr>
          <p:nvPr/>
        </p:nvPicPr>
        <p:blipFill>
          <a:blip r:embed="rId3"/>
          <a:stretch>
            <a:fillRect/>
          </a:stretch>
        </p:blipFill>
        <p:spPr>
          <a:xfrm>
            <a:off x="4230090" y="4108322"/>
            <a:ext cx="4661140" cy="2495678"/>
          </a:xfrm>
          <a:prstGeom prst="rect">
            <a:avLst/>
          </a:prstGeom>
        </p:spPr>
      </p:pic>
    </p:spTree>
    <p:extLst>
      <p:ext uri="{BB962C8B-B14F-4D97-AF65-F5344CB8AC3E}">
        <p14:creationId xmlns:p14="http://schemas.microsoft.com/office/powerpoint/2010/main" val="1370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spTree>
    <p:extLst>
      <p:ext uri="{BB962C8B-B14F-4D97-AF65-F5344CB8AC3E}">
        <p14:creationId xmlns:p14="http://schemas.microsoft.com/office/powerpoint/2010/main" val="1889688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grpSp>
        <p:nvGrpSpPr>
          <p:cNvPr id="4" name="Group 3"/>
          <p:cNvGrpSpPr/>
          <p:nvPr/>
        </p:nvGrpSpPr>
        <p:grpSpPr>
          <a:xfrm>
            <a:off x="4330277" y="4727787"/>
            <a:ext cx="4651163" cy="1682689"/>
            <a:chOff x="4330277" y="4727787"/>
            <a:chExt cx="4651163" cy="1682689"/>
          </a:xfrm>
        </p:grpSpPr>
        <p:sp>
          <p:nvSpPr>
            <p:cNvPr id="24" name="Right Brace 23"/>
            <p:cNvSpPr/>
            <p:nvPr/>
          </p:nvSpPr>
          <p:spPr>
            <a:xfrm>
              <a:off x="4330277" y="5546097"/>
              <a:ext cx="463827" cy="56997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25" name="Right Brace 24"/>
            <p:cNvSpPr/>
            <p:nvPr/>
          </p:nvSpPr>
          <p:spPr>
            <a:xfrm>
              <a:off x="4338265" y="4727787"/>
              <a:ext cx="463827" cy="806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a:off x="4330278" y="6127812"/>
              <a:ext cx="463827" cy="1959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853762" y="5646416"/>
              <a:ext cx="3546535" cy="369332"/>
            </a:xfrm>
            <a:prstGeom prst="rect">
              <a:avLst/>
            </a:prstGeom>
            <a:solidFill>
              <a:schemeClr val="accent6">
                <a:lumMod val="20000"/>
                <a:lumOff val="80000"/>
              </a:schemeClr>
            </a:solidFill>
          </p:spPr>
          <p:txBody>
            <a:bodyPr wrap="square" rtlCol="0">
              <a:spAutoFit/>
            </a:bodyPr>
            <a:lstStyle/>
            <a:p>
              <a:r>
                <a:rPr lang="en-US" dirty="0">
                  <a:solidFill>
                    <a:srgbClr val="C00000"/>
                  </a:solidFill>
                </a:rPr>
                <a:t>Box: Interquartile range (Q1 to Q3)</a:t>
              </a:r>
            </a:p>
          </p:txBody>
        </p:sp>
        <p:sp>
          <p:nvSpPr>
            <p:cNvPr id="28" name="TextBox 27"/>
            <p:cNvSpPr txBox="1"/>
            <p:nvPr/>
          </p:nvSpPr>
          <p:spPr>
            <a:xfrm>
              <a:off x="4853762" y="4948360"/>
              <a:ext cx="4097114"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&lt; Q3 + 1.5 * IQR </a:t>
              </a:r>
            </a:p>
          </p:txBody>
        </p:sp>
        <p:sp>
          <p:nvSpPr>
            <p:cNvPr id="30" name="TextBox 29"/>
            <p:cNvSpPr txBox="1"/>
            <p:nvPr/>
          </p:nvSpPr>
          <p:spPr>
            <a:xfrm>
              <a:off x="4853762" y="6041144"/>
              <a:ext cx="4127678"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&gt; Q1 - 1.5 * IQR </a:t>
              </a:r>
            </a:p>
          </p:txBody>
        </p:sp>
      </p:grpSp>
    </p:spTree>
    <p:extLst>
      <p:ext uri="{BB962C8B-B14F-4D97-AF65-F5344CB8AC3E}">
        <p14:creationId xmlns:p14="http://schemas.microsoft.com/office/powerpoint/2010/main" val="342861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8501" y="862471"/>
            <a:ext cx="8501529" cy="5078313"/>
          </a:xfrm>
          <a:prstGeom prst="rect">
            <a:avLst/>
          </a:prstGeom>
          <a:noFill/>
        </p:spPr>
        <p:txBody>
          <a:bodyPr wrap="square" rtlCol="0">
            <a:spAutoFit/>
          </a:bodyPr>
          <a:lstStyle/>
          <a:p>
            <a:r>
              <a:rPr lang="en-US" dirty="0">
                <a:solidFill>
                  <a:srgbClr val="4F81BD"/>
                </a:solidFill>
                <a:latin typeface="Lucida Console" panose="020B0609040504020204" pitchFamily="49" charset="0"/>
                <a:ea typeface="Courier" charset="0"/>
                <a:cs typeface="Courier" charset="0"/>
              </a:rPr>
              <a:t>&gt;library(MASS)</a:t>
            </a:r>
          </a:p>
          <a:p>
            <a:r>
              <a:rPr lang="en-US" dirty="0">
                <a:solidFill>
                  <a:srgbClr val="4F81BD"/>
                </a:solidFill>
                <a:latin typeface="Lucida Console" panose="020B0609040504020204" pitchFamily="49" charset="0"/>
                <a:ea typeface="Courier" charset="0"/>
                <a:cs typeface="Courier" charset="0"/>
              </a:rPr>
              <a:t>&gt;data(Melanoma) </a:t>
            </a:r>
            <a:r>
              <a:rPr lang="en-US" dirty="0">
                <a:solidFill>
                  <a:srgbClr val="4F6228"/>
                </a:solidFill>
                <a:latin typeface="Lucida Console" panose="020B0609040504020204" pitchFamily="49" charset="0"/>
                <a:ea typeface="Courier" charset="0"/>
                <a:cs typeface="Courier" charset="0"/>
              </a:rPr>
              <a:t>#Data from MASS package. </a:t>
            </a:r>
            <a:r>
              <a:rPr lang="fr-FR" dirty="0">
                <a:solidFill>
                  <a:srgbClr val="4F6228"/>
                </a:solidFill>
                <a:latin typeface="Lucida Console" panose="020B0609040504020204" pitchFamily="49" charset="0"/>
                <a:ea typeface="Courier" charset="0"/>
                <a:cs typeface="Courier" charset="0"/>
              </a:rPr>
              <a:t>205 patients in </a:t>
            </a:r>
            <a:r>
              <a:rPr lang="fr-FR" dirty="0" err="1">
                <a:solidFill>
                  <a:srgbClr val="4F6228"/>
                </a:solidFill>
                <a:latin typeface="Lucida Console" panose="020B0609040504020204" pitchFamily="49" charset="0"/>
                <a:ea typeface="Courier" charset="0"/>
                <a:cs typeface="Courier" charset="0"/>
              </a:rPr>
              <a:t>Denmark</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with</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malignant</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melanoma</a:t>
            </a:r>
            <a:endParaRPr lang="fr-FR" dirty="0">
              <a:solidFill>
                <a:srgbClr val="4F6228"/>
              </a:solidFill>
              <a:latin typeface="Lucida Console" panose="020B0609040504020204" pitchFamily="49" charset="0"/>
              <a:ea typeface="Courier" charset="0"/>
              <a:cs typeface="Courier" charset="0"/>
            </a:endParaRPr>
          </a:p>
          <a:p>
            <a:endParaRPr lang="fr-FR" dirty="0">
              <a:solidFill>
                <a:srgbClr val="4F6228"/>
              </a:solidFill>
              <a:latin typeface="Lucida Console" panose="020B0609040504020204" pitchFamily="49" charset="0"/>
              <a:ea typeface="Courier" charset="0"/>
              <a:cs typeface="Courier" charset="0"/>
            </a:endParaRPr>
          </a:p>
          <a:p>
            <a:r>
              <a:rPr lang="fr-FR" dirty="0">
                <a:solidFill>
                  <a:srgbClr val="4F81BD"/>
                </a:solidFill>
                <a:latin typeface="Lucida Console" panose="020B0609040504020204" pitchFamily="49" charset="0"/>
                <a:ea typeface="Courier" charset="0"/>
                <a:cs typeface="Courier" charset="0"/>
              </a:rPr>
              <a:t>&gt;</a:t>
            </a:r>
            <a:r>
              <a:rPr lang="fr-FR" dirty="0" err="1">
                <a:solidFill>
                  <a:srgbClr val="4F81BD"/>
                </a:solidFill>
                <a:latin typeface="Lucida Console" panose="020B0609040504020204" pitchFamily="49" charset="0"/>
                <a:ea typeface="Courier" charset="0"/>
                <a:cs typeface="Courier" charset="0"/>
              </a:rPr>
              <a:t>head</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Melanoma</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#look </a:t>
            </a:r>
            <a:r>
              <a:rPr lang="fr-FR" dirty="0" err="1">
                <a:solidFill>
                  <a:schemeClr val="accent3">
                    <a:lumMod val="50000"/>
                  </a:schemeClr>
                </a:solidFill>
                <a:latin typeface="Lucida Console" panose="020B0609040504020204" pitchFamily="49" charset="0"/>
                <a:ea typeface="Courier" charset="0"/>
                <a:cs typeface="Courier" charset="0"/>
              </a:rPr>
              <a:t>inside</a:t>
            </a:r>
            <a:r>
              <a:rPr lang="fr-FR" dirty="0">
                <a:solidFill>
                  <a:schemeClr val="accent3">
                    <a:lumMod val="50000"/>
                  </a:schemeClr>
                </a:solidFill>
                <a:latin typeface="Lucida Console" panose="020B0609040504020204" pitchFamily="49" charset="0"/>
                <a:ea typeface="Courier" charset="0"/>
                <a:cs typeface="Courier" charset="0"/>
              </a:rPr>
              <a:t> the data set</a:t>
            </a:r>
          </a:p>
          <a:p>
            <a:r>
              <a:rPr lang="en-US" dirty="0">
                <a:latin typeface="Lucida Console" panose="020B0609040504020204" pitchFamily="49" charset="0"/>
                <a:ea typeface="Courier" charset="0"/>
                <a:cs typeface="Courier" charset="0"/>
              </a:rPr>
              <a:t> time status sex age year thickness ulcer</a:t>
            </a:r>
          </a:p>
          <a:p>
            <a:r>
              <a:rPr lang="en-US" dirty="0">
                <a:latin typeface="Lucida Console" panose="020B0609040504020204" pitchFamily="49" charset="0"/>
                <a:ea typeface="Courier" charset="0"/>
                <a:cs typeface="Courier" charset="0"/>
              </a:rPr>
              <a:t>1   10      3   1  76 1972      6.76     1</a:t>
            </a:r>
          </a:p>
          <a:p>
            <a:r>
              <a:rPr lang="en-US" dirty="0">
                <a:latin typeface="Lucida Console" panose="020B0609040504020204" pitchFamily="49" charset="0"/>
                <a:ea typeface="Courier" charset="0"/>
                <a:cs typeface="Courier" charset="0"/>
              </a:rPr>
              <a:t>2   30      3   1  56 1968      0.65     0</a:t>
            </a:r>
          </a:p>
          <a:p>
            <a:r>
              <a:rPr lang="en-US" dirty="0">
                <a:latin typeface="Lucida Console" panose="020B0609040504020204" pitchFamily="49" charset="0"/>
                <a:ea typeface="Courier" charset="0"/>
                <a:cs typeface="Courier" charset="0"/>
              </a:rPr>
              <a:t>3   35      2   1  41 1977      1.34     0</a:t>
            </a:r>
          </a:p>
          <a:p>
            <a:r>
              <a:rPr lang="en-US" dirty="0">
                <a:latin typeface="Lucida Console" panose="020B0609040504020204" pitchFamily="49" charset="0"/>
                <a:ea typeface="Courier" charset="0"/>
                <a:cs typeface="Courier" charset="0"/>
              </a:rPr>
              <a:t>4   99      3   0  71 1968      2.90     0</a:t>
            </a:r>
          </a:p>
          <a:p>
            <a:r>
              <a:rPr lang="en-US" dirty="0">
                <a:latin typeface="Lucida Console" panose="020B0609040504020204" pitchFamily="49" charset="0"/>
                <a:ea typeface="Courier" charset="0"/>
                <a:cs typeface="Courier" charset="0"/>
              </a:rPr>
              <a:t>5  185      1   1  52 1965     12.08     1</a:t>
            </a:r>
          </a:p>
          <a:p>
            <a:r>
              <a:rPr lang="en-US" dirty="0">
                <a:latin typeface="Lucida Console" panose="020B0609040504020204" pitchFamily="49" charset="0"/>
                <a:ea typeface="Courier" charset="0"/>
                <a:cs typeface="Courier" charset="0"/>
              </a:rPr>
              <a:t>6  204      1   1  28 1971      4.84     1</a:t>
            </a:r>
          </a:p>
          <a:p>
            <a:endParaRPr lang="en-US" dirty="0">
              <a:solidFill>
                <a:srgbClr val="333333"/>
              </a:solidFill>
              <a:latin typeface="+mj-lt"/>
              <a:cs typeface="Arial" pitchFamily="34" charset="0"/>
            </a:endParaRPr>
          </a:p>
          <a:p>
            <a:endParaRPr lang="en-US" dirty="0">
              <a:solidFill>
                <a:srgbClr val="333333"/>
              </a:solidFill>
              <a:latin typeface="Lucida Console" panose="020B0609040504020204" pitchFamily="49" charset="0"/>
              <a:cs typeface="Arial" pitchFamily="34" charset="0"/>
            </a:endParaRP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(mm)",</a:t>
            </a:r>
          </a:p>
          <a:p>
            <a:r>
              <a:rPr lang="en-US" dirty="0">
                <a:solidFill>
                  <a:srgbClr val="4F81BD"/>
                </a:solidFill>
                <a:latin typeface="Lucida Console" panose="020B0609040504020204" pitchFamily="49" charset="0"/>
                <a:ea typeface="Courier" charset="0"/>
                <a:cs typeface="Courier" charset="0"/>
              </a:rPr>
              <a:t>         col="white")</a:t>
            </a:r>
          </a:p>
          <a:p>
            <a:endParaRPr lang="en-US" dirty="0">
              <a:solidFill>
                <a:srgbClr val="4F81BD"/>
              </a:solidFill>
              <a:latin typeface="Lucida Console" panose="020B0609040504020204" pitchFamily="49" charset="0"/>
              <a:ea typeface="Courier" charset="0"/>
              <a:cs typeface="Courier" charset="0"/>
            </a:endParaRPr>
          </a:p>
        </p:txBody>
      </p:sp>
      <p:sp>
        <p:nvSpPr>
          <p:cNvPr id="4" name="Title 3"/>
          <p:cNvSpPr>
            <a:spLocks noGrp="1"/>
          </p:cNvSpPr>
          <p:nvPr>
            <p:ph type="ctrTitle"/>
          </p:nvPr>
        </p:nvSpPr>
        <p:spPr>
          <a:xfrm>
            <a:off x="258501" y="344402"/>
            <a:ext cx="7943178" cy="387798"/>
          </a:xfrm>
        </p:spPr>
        <p:txBody>
          <a:bodyPr/>
          <a:lstStyle/>
          <a:p>
            <a:r>
              <a:rPr lang="en-US" sz="2800" dirty="0"/>
              <a:t>Boxplot: data and plotting code</a:t>
            </a:r>
          </a:p>
        </p:txBody>
      </p:sp>
      <p:pic>
        <p:nvPicPr>
          <p:cNvPr id="5" name="Picture 4"/>
          <p:cNvPicPr>
            <a:picLocks noChangeAspect="1"/>
          </p:cNvPicPr>
          <p:nvPr/>
        </p:nvPicPr>
        <p:blipFill rotWithShape="1">
          <a:blip r:embed="rId3"/>
          <a:srcRect t="10497" b="13741"/>
          <a:stretch/>
        </p:blipFill>
        <p:spPr>
          <a:xfrm>
            <a:off x="5922043" y="4563290"/>
            <a:ext cx="2837987" cy="2150125"/>
          </a:xfrm>
          <a:prstGeom prst="rect">
            <a:avLst/>
          </a:prstGeom>
        </p:spPr>
      </p:pic>
    </p:spTree>
    <p:extLst>
      <p:ext uri="{BB962C8B-B14F-4D97-AF65-F5344CB8AC3E}">
        <p14:creationId xmlns:p14="http://schemas.microsoft.com/office/powerpoint/2010/main" val="288938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dirty="0"/>
              <a:t>Make separate boxplots for </a:t>
            </a:r>
            <a:r>
              <a:rPr lang="en-US" sz="2400" dirty="0">
                <a:solidFill>
                  <a:srgbClr val="4E81BD"/>
                </a:solidFill>
              </a:rPr>
              <a:t>subgroups</a:t>
            </a:r>
            <a:r>
              <a:rPr lang="en-US" sz="2400" dirty="0"/>
              <a:t> of data</a:t>
            </a:r>
          </a:p>
          <a:p>
            <a:r>
              <a:rPr lang="en-US" sz="2400" dirty="0">
                <a:solidFill>
                  <a:schemeClr val="tx1"/>
                </a:solidFill>
              </a:rPr>
              <a:t>Plot</a:t>
            </a:r>
            <a:r>
              <a:rPr lang="en-US" sz="2400" dirty="0">
                <a:solidFill>
                  <a:srgbClr val="4E81BD"/>
                </a:solidFill>
              </a:rPr>
              <a:t> individual data points </a:t>
            </a:r>
            <a:r>
              <a:rPr lang="en-US" sz="2400" dirty="0"/>
              <a:t>as an overlay of the boxplots.</a:t>
            </a:r>
          </a:p>
          <a:p>
            <a:endParaRPr lang="en-US" sz="2400" dirty="0"/>
          </a:p>
        </p:txBody>
      </p:sp>
      <p:sp>
        <p:nvSpPr>
          <p:cNvPr id="3" name="Titre 2"/>
          <p:cNvSpPr>
            <a:spLocks noGrp="1"/>
          </p:cNvSpPr>
          <p:nvPr>
            <p:ph type="ctrTitle"/>
          </p:nvPr>
        </p:nvSpPr>
        <p:spPr>
          <a:xfrm>
            <a:off x="258501" y="344402"/>
            <a:ext cx="8397126" cy="387798"/>
          </a:xfrm>
        </p:spPr>
        <p:txBody>
          <a:bodyPr/>
          <a:lstStyle/>
          <a:p>
            <a:r>
              <a:rPr lang="en-US" sz="2800"/>
              <a:t>More boxplots</a:t>
            </a:r>
            <a:endParaRPr lang="en-US" sz="2800" dirty="0"/>
          </a:p>
        </p:txBody>
      </p:sp>
      <p:pic>
        <p:nvPicPr>
          <p:cNvPr id="6" name="Picture 5"/>
          <p:cNvPicPr>
            <a:picLocks noChangeAspect="1"/>
          </p:cNvPicPr>
          <p:nvPr/>
        </p:nvPicPr>
        <p:blipFill>
          <a:blip r:embed="rId3"/>
          <a:stretch>
            <a:fillRect/>
          </a:stretch>
        </p:blipFill>
        <p:spPr>
          <a:xfrm>
            <a:off x="929994" y="1953912"/>
            <a:ext cx="6841548" cy="4192861"/>
          </a:xfrm>
          <a:prstGeom prst="rect">
            <a:avLst/>
          </a:prstGeom>
        </p:spPr>
      </p:pic>
      <p:sp>
        <p:nvSpPr>
          <p:cNvPr id="4" name="Rectangle 3"/>
          <p:cNvSpPr/>
          <p:nvPr/>
        </p:nvSpPr>
        <p:spPr>
          <a:xfrm>
            <a:off x="929994" y="6362806"/>
            <a:ext cx="6471121" cy="369332"/>
          </a:xfrm>
          <a:prstGeom prst="rect">
            <a:avLst/>
          </a:prstGeom>
        </p:spPr>
        <p:txBody>
          <a:bodyPr wrap="square">
            <a:spAutoFit/>
          </a:bodyPr>
          <a:lstStyle/>
          <a:p>
            <a:r>
              <a:rPr lang="en-US" dirty="0">
                <a:solidFill>
                  <a:srgbClr val="C00000"/>
                </a:solidFill>
                <a:latin typeface="+mj-lt"/>
                <a:ea typeface="Courier" charset="0"/>
                <a:cs typeface="Courier" charset="0"/>
              </a:rPr>
              <a:t>status: </a:t>
            </a:r>
            <a:r>
              <a:rPr lang="fr-FR" dirty="0">
                <a:solidFill>
                  <a:srgbClr val="C00000"/>
                </a:solidFill>
                <a:latin typeface="+mj-lt"/>
                <a:ea typeface="Courier" charset="0"/>
                <a:cs typeface="Courier" charset="0"/>
              </a:rPr>
              <a:t>1 </a:t>
            </a:r>
            <a:r>
              <a:rPr lang="fr-FR" dirty="0" err="1">
                <a:solidFill>
                  <a:srgbClr val="C00000"/>
                </a:solidFill>
                <a:latin typeface="+mj-lt"/>
                <a:ea typeface="Courier" charset="0"/>
                <a:cs typeface="Courier" charset="0"/>
              </a:rPr>
              <a:t>died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melanoma</a:t>
            </a:r>
            <a:r>
              <a:rPr lang="fr-FR" dirty="0">
                <a:solidFill>
                  <a:srgbClr val="C00000"/>
                </a:solidFill>
                <a:latin typeface="+mj-lt"/>
                <a:ea typeface="Courier" charset="0"/>
                <a:cs typeface="Courier" charset="0"/>
              </a:rPr>
              <a:t>, 2 alive, 3 </a:t>
            </a:r>
            <a:r>
              <a:rPr lang="fr-FR" dirty="0" err="1">
                <a:solidFill>
                  <a:srgbClr val="C00000"/>
                </a:solidFill>
                <a:latin typeface="+mj-lt"/>
                <a:ea typeface="Courier" charset="0"/>
                <a:cs typeface="Courier" charset="0"/>
              </a:rPr>
              <a:t>dead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other</a:t>
            </a:r>
            <a:r>
              <a:rPr lang="fr-FR" dirty="0">
                <a:solidFill>
                  <a:srgbClr val="C00000"/>
                </a:solidFill>
                <a:latin typeface="+mj-lt"/>
                <a:ea typeface="Courier" charset="0"/>
                <a:cs typeface="Courier" charset="0"/>
              </a:rPr>
              <a:t> causes</a:t>
            </a:r>
            <a:endParaRPr lang="en-US" dirty="0">
              <a:solidFill>
                <a:srgbClr val="C00000"/>
              </a:solidFill>
              <a:latin typeface="+mj-lt"/>
              <a:ea typeface="Courier" charset="0"/>
              <a:cs typeface="Courier" charset="0"/>
            </a:endParaRPr>
          </a:p>
        </p:txBody>
      </p:sp>
    </p:spTree>
    <p:extLst>
      <p:ext uri="{BB962C8B-B14F-4D97-AF65-F5344CB8AC3E}">
        <p14:creationId xmlns:p14="http://schemas.microsoft.com/office/powerpoint/2010/main" val="24264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data preparation</a:t>
            </a:r>
          </a:p>
        </p:txBody>
      </p:sp>
      <p:grpSp>
        <p:nvGrpSpPr>
          <p:cNvPr id="4" name="Group 3"/>
          <p:cNvGrpSpPr/>
          <p:nvPr/>
        </p:nvGrpSpPr>
        <p:grpSpPr>
          <a:xfrm>
            <a:off x="330832" y="1228360"/>
            <a:ext cx="8670300" cy="4247317"/>
            <a:chOff x="330832" y="1228360"/>
            <a:chExt cx="8670300" cy="4247317"/>
          </a:xfrm>
        </p:grpSpPr>
        <p:sp>
          <p:nvSpPr>
            <p:cNvPr id="7" name="ZoneTexte 6"/>
            <p:cNvSpPr txBox="1"/>
            <p:nvPr/>
          </p:nvSpPr>
          <p:spPr>
            <a:xfrm>
              <a:off x="330832" y="1228360"/>
              <a:ext cx="8670300" cy="4247317"/>
            </a:xfrm>
            <a:prstGeom prst="rect">
              <a:avLst/>
            </a:prstGeom>
            <a:noFill/>
          </p:spPr>
          <p:txBody>
            <a:bodyPr wrap="square" rtlCol="0">
              <a:spAutoFit/>
            </a:bodyPr>
            <a:lstStyle/>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#check if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a factor (</a:t>
              </a:r>
              <a:r>
                <a:rPr lang="fr-FR" dirty="0" err="1">
                  <a:solidFill>
                    <a:schemeClr val="accent3">
                      <a:lumMod val="50000"/>
                    </a:schemeClr>
                  </a:solidFill>
                  <a:latin typeface="Lucida Console" panose="020B0609040504020204" pitchFamily="49" charset="0"/>
                  <a:ea typeface="Courier" charset="0"/>
                  <a:cs typeface="Courier" charset="0"/>
                </a:rPr>
                <a:t>it</a:t>
              </a:r>
              <a:r>
                <a:rPr lang="fr-FR" dirty="0">
                  <a:solidFill>
                    <a:schemeClr val="accent3">
                      <a:lumMod val="50000"/>
                    </a:schemeClr>
                  </a:solidFill>
                  <a:latin typeface="Lucida Console" panose="020B0609040504020204" pitchFamily="49" charset="0"/>
                  <a:ea typeface="Courier" charset="0"/>
                  <a:cs typeface="Courier" charset="0"/>
                </a:rPr>
                <a:t>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not!)</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str</a:t>
              </a:r>
              <a:r>
                <a:rPr lang="en-US" dirty="0">
                  <a:solidFill>
                    <a:srgbClr val="4F81BD"/>
                  </a:solidFill>
                  <a:latin typeface="Lucida Console" panose="020B0609040504020204" pitchFamily="49" charset="0"/>
                  <a:ea typeface="Courier" charset="0"/>
                  <a:cs typeface="Courier" charset="0"/>
                </a:rPr>
                <a:t>(Melanoma)</a:t>
              </a:r>
              <a:endParaRPr lang="en-US" dirty="0">
                <a:latin typeface="Lucida Console" panose="020B0609040504020204" pitchFamily="49" charset="0"/>
                <a:ea typeface="Courier" charset="0"/>
                <a:cs typeface="Courier" charset="0"/>
              </a:endParaRPr>
            </a:p>
            <a:p>
              <a:r>
                <a:rPr lang="en-US" dirty="0">
                  <a:latin typeface="Lucida Console" panose="020B0609040504020204" pitchFamily="49" charset="0"/>
                  <a:ea typeface="Courier" charset="0"/>
                  <a:cs typeface="Courier" charset="0"/>
                </a:rPr>
                <a:t>'</a:t>
              </a:r>
              <a:r>
                <a:rPr lang="en-US" dirty="0" err="1">
                  <a:latin typeface="Lucida Console" panose="020B0609040504020204" pitchFamily="49" charset="0"/>
                  <a:ea typeface="Courier" charset="0"/>
                  <a:cs typeface="Courier" charset="0"/>
                </a:rPr>
                <a:t>data.frame</a:t>
              </a:r>
              <a:r>
                <a:rPr lang="en-US" dirty="0">
                  <a:latin typeface="Lucida Console" panose="020B0609040504020204" pitchFamily="49" charset="0"/>
                  <a:ea typeface="Courier" charset="0"/>
                  <a:cs typeface="Courier" charset="0"/>
                </a:rPr>
                <a:t>':	205 obs. of  10 variables:</a:t>
              </a:r>
            </a:p>
            <a:p>
              <a:r>
                <a:rPr lang="en-US" dirty="0">
                  <a:latin typeface="Lucida Console" panose="020B0609040504020204" pitchFamily="49" charset="0"/>
                  <a:ea typeface="Courier" charset="0"/>
                  <a:cs typeface="Courier" charset="0"/>
                </a:rPr>
                <a:t> $ time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10 30 35 99 185 204 210 232 232 279 ...</a:t>
              </a:r>
            </a:p>
            <a:p>
              <a:r>
                <a:rPr lang="en-US" dirty="0">
                  <a:latin typeface="Lucida Console" panose="020B0609040504020204" pitchFamily="49" charset="0"/>
                  <a:ea typeface="Courier" charset="0"/>
                  <a:cs typeface="Courier" charset="0"/>
                </a:rPr>
                <a:t> </a:t>
              </a:r>
              <a:r>
                <a:rPr lang="en-US" dirty="0">
                  <a:solidFill>
                    <a:srgbClr val="C00000"/>
                  </a:solidFill>
                  <a:latin typeface="Lucida Console" panose="020B0609040504020204" pitchFamily="49" charset="0"/>
                  <a:ea typeface="Courier" charset="0"/>
                  <a:cs typeface="Courier" charset="0"/>
                </a:rPr>
                <a:t>$ status   </a:t>
              </a:r>
              <a:r>
                <a:rPr lang="en-US" dirty="0">
                  <a:latin typeface="Lucida Console" panose="020B0609040504020204" pitchFamily="49" charset="0"/>
                  <a:ea typeface="Courier" charset="0"/>
                  <a:cs typeface="Courier" charset="0"/>
                </a:rPr>
                <a:t>: </a:t>
              </a:r>
              <a:r>
                <a:rPr lang="en-US" dirty="0" err="1">
                  <a:solidFill>
                    <a:srgbClr val="C00000"/>
                  </a:solidFill>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3 3 2 3 1 1 1 3 1 1 ...</a:t>
              </a:r>
            </a:p>
            <a:p>
              <a:r>
                <a:rPr lang="en-US" dirty="0">
                  <a:latin typeface="Lucida Console" panose="020B0609040504020204" pitchFamily="49" charset="0"/>
                  <a:ea typeface="Courier" charset="0"/>
                  <a:cs typeface="Courier" charset="0"/>
                </a:rPr>
                <a:t> $ sex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1 1 1 0 1 1 1 0 1 0 ...</a:t>
              </a:r>
            </a:p>
            <a:p>
              <a:r>
                <a:rPr lang="en-US" dirty="0">
                  <a:latin typeface="Lucida Console" panose="020B0609040504020204" pitchFamily="49" charset="0"/>
                  <a:ea typeface="Courier" charset="0"/>
                  <a:cs typeface="Courier" charset="0"/>
                </a:rPr>
                <a:t> $ age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76 56 41 71 52 28 77 60 49 68 ...</a:t>
              </a:r>
            </a:p>
            <a:p>
              <a:r>
                <a:rPr lang="en-US" dirty="0">
                  <a:latin typeface="Lucida Console" panose="020B0609040504020204" pitchFamily="49" charset="0"/>
                  <a:ea typeface="Courier" charset="0"/>
                  <a:cs typeface="Courier" charset="0"/>
                </a:rPr>
                <a:t> $ year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1972 1968 1977 1968 1965 1971 1972 1974 </a:t>
              </a:r>
            </a:p>
            <a:p>
              <a:r>
                <a:rPr lang="en-US" dirty="0">
                  <a:latin typeface="Lucida Console" panose="020B0609040504020204" pitchFamily="49" charset="0"/>
                  <a:ea typeface="Courier" charset="0"/>
                  <a:cs typeface="Courier" charset="0"/>
                </a:rPr>
                <a:t> $ thickness: </a:t>
              </a:r>
              <a:r>
                <a:rPr lang="en-US" dirty="0" err="1">
                  <a:latin typeface="Lucida Console" panose="020B0609040504020204" pitchFamily="49" charset="0"/>
                  <a:ea typeface="Courier" charset="0"/>
                  <a:cs typeface="Courier" charset="0"/>
                </a:rPr>
                <a:t>num</a:t>
              </a:r>
              <a:r>
                <a:rPr lang="en-US" dirty="0">
                  <a:latin typeface="Lucida Console" panose="020B0609040504020204" pitchFamily="49" charset="0"/>
                  <a:ea typeface="Courier" charset="0"/>
                  <a:cs typeface="Courier" charset="0"/>
                </a:rPr>
                <a:t>  6.76 0.65 1.34 2.9 12.08 ...</a:t>
              </a:r>
            </a:p>
            <a:p>
              <a:r>
                <a:rPr lang="en-US" dirty="0">
                  <a:latin typeface="Lucida Console" panose="020B0609040504020204" pitchFamily="49" charset="0"/>
                  <a:ea typeface="Courier" charset="0"/>
                  <a:cs typeface="Courier" charset="0"/>
                </a:rPr>
                <a:t> $ ulcer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1 0 0 0 1 1 1 1 1 1</a:t>
              </a:r>
            </a:p>
            <a:p>
              <a:endParaRPr lang="en-US" dirty="0">
                <a:latin typeface="Lucida Console" panose="020B0609040504020204" pitchFamily="49" charset="0"/>
                <a:ea typeface="Courier" charset="0"/>
                <a:cs typeface="Courier" charset="0"/>
              </a:endParaRPr>
            </a:p>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a:t>
              </a:r>
              <a:r>
                <a:rPr lang="fr-FR" dirty="0" err="1">
                  <a:solidFill>
                    <a:schemeClr val="accent3">
                      <a:lumMod val="50000"/>
                    </a:schemeClr>
                  </a:solidFill>
                  <a:latin typeface="Lucida Console" panose="020B0609040504020204" pitchFamily="49" charset="0"/>
                  <a:ea typeface="Courier" charset="0"/>
                  <a:cs typeface="Courier" charset="0"/>
                </a:rPr>
                <a:t>coerce</a:t>
              </a:r>
              <a:r>
                <a:rPr lang="fr-FR" dirty="0">
                  <a:solidFill>
                    <a:schemeClr val="accent3">
                      <a:lumMod val="50000"/>
                    </a:schemeClr>
                  </a:solidFill>
                  <a:latin typeface="Lucida Console" panose="020B0609040504020204" pitchFamily="49" charset="0"/>
                  <a:ea typeface="Courier" charset="0"/>
                  <a:cs typeface="Courier" charset="0"/>
                </a:rPr>
                <a:t>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to factor</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&lt;- factor(</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a:t>
              </a:r>
            </a:p>
          </p:txBody>
        </p:sp>
        <p:sp>
          <p:nvSpPr>
            <p:cNvPr id="2" name="Oval 1"/>
            <p:cNvSpPr/>
            <p:nvPr/>
          </p:nvSpPr>
          <p:spPr>
            <a:xfrm>
              <a:off x="2287320" y="2655752"/>
              <a:ext cx="526473" cy="27709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356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plotting code</a:t>
            </a:r>
          </a:p>
        </p:txBody>
      </p:sp>
      <p:sp>
        <p:nvSpPr>
          <p:cNvPr id="7" name="ZoneTexte 6"/>
          <p:cNvSpPr txBox="1"/>
          <p:nvPr/>
        </p:nvSpPr>
        <p:spPr>
          <a:xfrm>
            <a:off x="323575" y="829217"/>
            <a:ext cx="8670300" cy="5139869"/>
          </a:xfrm>
          <a:prstGeom prst="rect">
            <a:avLst/>
          </a:prstGeom>
          <a:noFill/>
        </p:spPr>
        <p:txBody>
          <a:bodyPr wrap="square" rtlCol="0">
            <a:spAutoFit/>
          </a:bodyPr>
          <a:lstStyle/>
          <a:p>
            <a:r>
              <a:rPr lang="en-US" sz="2000" b="1" dirty="0">
                <a:solidFill>
                  <a:srgbClr val="333333"/>
                </a:solidFill>
                <a:cs typeface="Arial" pitchFamily="34" charset="0"/>
              </a:rPr>
              <a:t>Method 1: Data subsets</a:t>
            </a: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=="1"],</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=="2"],</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=="3"],</a:t>
            </a:r>
          </a:p>
          <a:p>
            <a:r>
              <a:rPr lang="en-US" dirty="0">
                <a:solidFill>
                  <a:srgbClr val="4F81BD"/>
                </a:solidFill>
                <a:latin typeface="Lucida Console" panose="020B0609040504020204" pitchFamily="49" charset="0"/>
                <a:ea typeface="Courier" charset="0"/>
                <a:cs typeface="Courier" charset="0"/>
              </a:rPr>
              <a:t>         main="Thickness of melanoma per patient status",</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a:t>
            </a:r>
          </a:p>
          <a:p>
            <a:r>
              <a:rPr lang="en-US" dirty="0">
                <a:solidFill>
                  <a:srgbClr val="4F81BD"/>
                </a:solidFill>
                <a:latin typeface="Lucida Console" panose="020B0609040504020204" pitchFamily="49" charset="0"/>
                <a:ea typeface="Courier" charset="0"/>
                <a:cs typeface="Courier" charset="0"/>
              </a:rPr>
              <a:t>         names=c("1","2","3")) </a:t>
            </a:r>
          </a:p>
          <a:p>
            <a:endParaRPr lang="en-US" dirty="0">
              <a:solidFill>
                <a:srgbClr val="4F81BD"/>
              </a:solidFill>
              <a:latin typeface="Lucida Console" panose="020B0609040504020204" pitchFamily="49" charset="0"/>
              <a:ea typeface="Courier" charset="0"/>
              <a:cs typeface="Courier" charset="0"/>
            </a:endParaRPr>
          </a:p>
          <a:p>
            <a:pPr defTabSz="457200">
              <a:defRPr/>
            </a:pPr>
            <a:r>
              <a:rPr lang="en-US" dirty="0">
                <a:solidFill>
                  <a:srgbClr val="4F81BD"/>
                </a:solidFill>
                <a:latin typeface="Lucida Console" panose="020B0609040504020204" pitchFamily="49" charset="0"/>
                <a:ea typeface="Courier" charset="0"/>
                <a:cs typeface="Courier" charset="0"/>
              </a:rPr>
              <a:t>&gt;points(</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pPr defTabSz="457200">
              <a:defRPr/>
            </a:pPr>
            <a:r>
              <a:rPr lang="en-US" dirty="0">
                <a:solidFill>
                  <a:srgbClr val="4F81BD"/>
                </a:solidFill>
                <a:latin typeface="Lucida Console" panose="020B0609040504020204" pitchFamily="49" charset="0"/>
                <a:ea typeface="Courier" charset="0"/>
                <a:cs typeface="Courier" charset="0"/>
              </a:rPr>
              <a:t> col="blue",</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a:p>
            <a:pPr defTabSz="457200">
              <a:defRPr/>
            </a:pPr>
            <a:endParaRPr lang="en-US" dirty="0">
              <a:solidFill>
                <a:srgbClr val="4F6228"/>
              </a:solidFill>
              <a:latin typeface="Lucida Console" panose="020B0609040504020204" pitchFamily="49" charset="0"/>
              <a:ea typeface="Courier" charset="0"/>
              <a:cs typeface="Courier" charset="0"/>
            </a:endParaRPr>
          </a:p>
          <a:p>
            <a:pPr defTabSz="457200">
              <a:defRPr/>
            </a:pPr>
            <a:r>
              <a:rPr lang="en-US" sz="2000" b="1" dirty="0">
                <a:solidFill>
                  <a:srgbClr val="333333"/>
                </a:solidFill>
                <a:cs typeface="Arial" pitchFamily="34" charset="0"/>
              </a:rPr>
              <a:t>Method 2: Formulas</a:t>
            </a:r>
          </a:p>
          <a:p>
            <a:pPr defTabSz="457200">
              <a:defRPr/>
            </a:pPr>
            <a:r>
              <a:rPr lang="en-US" dirty="0">
                <a:solidFill>
                  <a:srgbClr val="4F81BD"/>
                </a:solidFill>
                <a:latin typeface="Lucida Console" panose="020B0609040504020204" pitchFamily="49" charset="0"/>
                <a:ea typeface="Courier" charset="0"/>
                <a:cs typeface="Courier" charset="0"/>
              </a:rPr>
              <a:t>&gt;boxplot(thickness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main="Thickness of melanoma per patient status",</a:t>
            </a:r>
          </a:p>
          <a:p>
            <a:pPr defTabSz="457200">
              <a:defRPr/>
            </a:pP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a:t>
            </a:r>
          </a:p>
          <a:p>
            <a:pPr defTabSz="457200">
              <a:defRPr/>
            </a:pPr>
            <a:endParaRPr lang="en-US" dirty="0">
              <a:solidFill>
                <a:srgbClr val="4F81BD"/>
              </a:solidFill>
              <a:cs typeface="Arial" pitchFamily="34" charset="0"/>
            </a:endParaRPr>
          </a:p>
          <a:p>
            <a:pPr defTabSz="457200">
              <a:defRPr/>
            </a:pPr>
            <a:r>
              <a:rPr lang="en-US" dirty="0">
                <a:solidFill>
                  <a:srgbClr val="4F81BD"/>
                </a:solidFill>
                <a:latin typeface="Lucida Console" panose="020B0609040504020204" pitchFamily="49" charset="0"/>
                <a:ea typeface="Courier" charset="0"/>
                <a:cs typeface="Courier" charset="0"/>
              </a:rPr>
              <a:t>&gt;points(thickness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col="blue", </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p:txBody>
      </p:sp>
    </p:spTree>
    <p:extLst>
      <p:ext uri="{BB962C8B-B14F-4D97-AF65-F5344CB8AC3E}">
        <p14:creationId xmlns:p14="http://schemas.microsoft.com/office/powerpoint/2010/main" val="17892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472199" cy="5499789"/>
          </a:xfrm>
        </p:spPr>
        <p:txBody>
          <a:bodyPr anchor="ctr"/>
          <a:lstStyle/>
          <a:p>
            <a:pPr marL="0" indent="0">
              <a:buNone/>
            </a:pPr>
            <a:r>
              <a:rPr lang="en-US" sz="2400" b="1" dirty="0" err="1">
                <a:solidFill>
                  <a:srgbClr val="4F81BD"/>
                </a:solidFill>
              </a:rPr>
              <a:t>abline</a:t>
            </a:r>
            <a:r>
              <a:rPr lang="en-US" sz="2400" b="1" dirty="0">
                <a:solidFill>
                  <a:srgbClr val="4F81BD"/>
                </a:solidFill>
              </a:rPr>
              <a:t>()</a:t>
            </a:r>
            <a:r>
              <a:rPr lang="en-US" sz="2400" dirty="0">
                <a:solidFill>
                  <a:srgbClr val="4F81BD"/>
                </a:solidFill>
              </a:rPr>
              <a:t> </a:t>
            </a:r>
            <a:r>
              <a:rPr lang="en-US" sz="2400" dirty="0"/>
              <a:t>adds one or more straight lines through the current plot – vertical, horizontal or sloped.</a:t>
            </a:r>
          </a:p>
          <a:p>
            <a:pPr marL="0" indent="0">
              <a:buNone/>
            </a:pPr>
            <a:endParaRPr lang="en-US" sz="2400" dirty="0"/>
          </a:p>
          <a:p>
            <a:pPr marL="0" indent="0">
              <a:buNone/>
            </a:pPr>
            <a:r>
              <a:rPr lang="en-US" sz="2400" dirty="0"/>
              <a:t>Useful for</a:t>
            </a:r>
          </a:p>
          <a:p>
            <a:pPr lvl="1"/>
            <a:r>
              <a:rPr lang="en-US" sz="2000" dirty="0"/>
              <a:t>showing boundaries and cutoffs</a:t>
            </a:r>
          </a:p>
          <a:p>
            <a:pPr lvl="1"/>
            <a:r>
              <a:rPr lang="en-US" sz="2000" dirty="0"/>
              <a:t>fitting straight trend lines through the data (cf. </a:t>
            </a:r>
            <a:r>
              <a:rPr lang="en-US" sz="2000" b="1" dirty="0" err="1">
                <a:solidFill>
                  <a:srgbClr val="4E81BD"/>
                </a:solidFill>
              </a:rPr>
              <a:t>lm</a:t>
            </a:r>
            <a:r>
              <a:rPr lang="en-US" sz="2000" b="1" dirty="0">
                <a:solidFill>
                  <a:srgbClr val="4E81BD"/>
                </a:solidFill>
              </a:rPr>
              <a:t>()</a:t>
            </a:r>
            <a:r>
              <a:rPr lang="en-US" sz="2000" dirty="0"/>
              <a:t>)</a:t>
            </a:r>
          </a:p>
          <a:p>
            <a:pPr marL="0" indent="0">
              <a:buNone/>
            </a:pPr>
            <a:endParaRPr lang="en-GB" sz="2400" dirty="0">
              <a:solidFill>
                <a:schemeClr val="tx1"/>
              </a:solidFill>
            </a:endParaRPr>
          </a:p>
          <a:p>
            <a:pPr marL="0" indent="0">
              <a:buNone/>
            </a:pPr>
            <a:r>
              <a:rPr lang="en-GB" sz="2400" dirty="0">
                <a:solidFill>
                  <a:schemeClr val="tx1"/>
                </a:solidFill>
              </a:rPr>
              <a:t>Arguments: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v</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vertical line(s) at the given x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h</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        </a:t>
            </a:r>
            <a:r>
              <a:rPr lang="en-GB" sz="2000" dirty="0">
                <a:solidFill>
                  <a:schemeClr val="tx1"/>
                </a:solidFill>
              </a:rPr>
              <a:t>add horizontal line(s) at the given y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a</a:t>
            </a:r>
            <a:r>
              <a:rPr lang="en-GB" sz="1800" dirty="0">
                <a:solidFill>
                  <a:srgbClr val="4F81BD"/>
                </a:solidFill>
                <a:latin typeface="Lucida Console" panose="020B0609040504020204" pitchFamily="49" charset="0"/>
                <a:ea typeface="Courier" charset="0"/>
                <a:cs typeface="Courier" charset="0"/>
              </a:rPr>
              <a:t>= ,</a:t>
            </a:r>
            <a:r>
              <a:rPr lang="en-GB" sz="1800" b="1" dirty="0">
                <a:solidFill>
                  <a:srgbClr val="4F81BD"/>
                </a:solidFill>
                <a:latin typeface="Lucida Console" panose="020B0609040504020204" pitchFamily="49" charset="0"/>
                <a:ea typeface="Courier" charset="0"/>
                <a:cs typeface="Courier" charset="0"/>
              </a:rPr>
              <a:t>b</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an affine line with intercept a and slope b</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reg</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lm</a:t>
            </a:r>
            <a:r>
              <a:rPr lang="en-GB" sz="1800" dirty="0">
                <a:solidFill>
                  <a:srgbClr val="4F81BD"/>
                </a:solidFill>
                <a:latin typeface="Lucida Console" panose="020B0609040504020204" pitchFamily="49" charset="0"/>
                <a:ea typeface="Courier" charset="0"/>
                <a:cs typeface="Courier" charset="0"/>
              </a:rPr>
              <a:t>(</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 trend line from a linear regression</a:t>
            </a:r>
          </a:p>
          <a:p>
            <a:pPr marL="0" indent="0">
              <a:buNone/>
            </a:pPr>
            <a:r>
              <a:rPr lang="en-US" sz="2000" dirty="0">
                <a:solidFill>
                  <a:srgbClr val="4F81BD"/>
                </a:solidFill>
              </a:rPr>
              <a:t>                                                                 </a:t>
            </a:r>
            <a:r>
              <a:rPr lang="en-US" sz="2000" dirty="0">
                <a:solidFill>
                  <a:schemeClr val="tx1"/>
                </a:solidFill>
              </a:rPr>
              <a:t>equivalent to </a:t>
            </a:r>
            <a:r>
              <a:rPr lang="en-US" sz="2000" dirty="0" err="1">
                <a:solidFill>
                  <a:srgbClr val="4F81BD"/>
                </a:solidFill>
              </a:rPr>
              <a:t>abline</a:t>
            </a:r>
            <a:r>
              <a:rPr lang="en-US" sz="2000" dirty="0">
                <a:solidFill>
                  <a:srgbClr val="4F81BD"/>
                </a:solidFill>
              </a:rPr>
              <a:t>(lm(</a:t>
            </a:r>
            <a:r>
              <a:rPr lang="en-GB" sz="2000" dirty="0">
                <a:solidFill>
                  <a:schemeClr val="tx1"/>
                </a:solidFill>
              </a:rPr>
              <a:t>…</a:t>
            </a:r>
            <a:r>
              <a:rPr lang="en-US" sz="2000" dirty="0">
                <a:solidFill>
                  <a:srgbClr val="4F81BD"/>
                </a:solidFill>
              </a:rPr>
              <a:t>))</a:t>
            </a:r>
          </a:p>
        </p:txBody>
      </p:sp>
      <p:sp>
        <p:nvSpPr>
          <p:cNvPr id="3" name="Titre 2"/>
          <p:cNvSpPr>
            <a:spLocks noGrp="1"/>
          </p:cNvSpPr>
          <p:nvPr>
            <p:ph type="ctrTitle"/>
          </p:nvPr>
        </p:nvSpPr>
        <p:spPr>
          <a:xfrm>
            <a:off x="258501" y="344402"/>
            <a:ext cx="7943178" cy="387798"/>
          </a:xfrm>
        </p:spPr>
        <p:txBody>
          <a:bodyPr/>
          <a:lstStyle/>
          <a:p>
            <a:r>
              <a:rPr lang="en-US" sz="2800"/>
              <a:t>The abline() function</a:t>
            </a:r>
            <a:endParaRPr lang="en-US" sz="2800" dirty="0"/>
          </a:p>
        </p:txBody>
      </p:sp>
    </p:spTree>
    <p:extLst>
      <p:ext uri="{BB962C8B-B14F-4D97-AF65-F5344CB8AC3E}">
        <p14:creationId xmlns:p14="http://schemas.microsoft.com/office/powerpoint/2010/main" val="4152296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1: Horizontal and vertical lines</a:t>
            </a:r>
          </a:p>
        </p:txBody>
      </p:sp>
      <p:sp>
        <p:nvSpPr>
          <p:cNvPr id="6" name="TextBox 5"/>
          <p:cNvSpPr txBox="1"/>
          <p:nvPr/>
        </p:nvSpPr>
        <p:spPr>
          <a:xfrm>
            <a:off x="258501" y="4425611"/>
            <a:ext cx="8587408"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data(</a:t>
            </a:r>
            <a:r>
              <a:rPr lang="en-US" sz="1600" dirty="0" err="1">
                <a:solidFill>
                  <a:srgbClr val="4E81BD"/>
                </a:solidFill>
                <a:latin typeface="Lucida Console" panose="020B0609040504020204" pitchFamily="49" charset="0"/>
              </a:rPr>
              <a:t>airquality</a:t>
            </a:r>
            <a:r>
              <a:rPr lang="en-US" sz="1600" dirty="0">
                <a:solidFill>
                  <a:srgbClr val="4E81BD"/>
                </a:solidFill>
                <a:latin typeface="Lucida Console" panose="020B0609040504020204" pitchFamily="49" charset="0"/>
              </a:rPr>
              <a:t>) </a:t>
            </a:r>
            <a:r>
              <a:rPr lang="en-US" sz="1600" dirty="0">
                <a:solidFill>
                  <a:schemeClr val="accent3">
                    <a:lumMod val="50000"/>
                  </a:schemeClr>
                </a:solidFill>
                <a:latin typeface="Lucida Console" panose="020B0609040504020204" pitchFamily="49" charset="0"/>
              </a:rPr>
              <a:t># Daily measurements, New York, May-Sept. 1973</a:t>
            </a:r>
          </a:p>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h=60</a:t>
            </a:r>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v=</a:t>
            </a:r>
            <a:r>
              <a:rPr lang="en-US" sz="1600" b="1" dirty="0" err="1">
                <a:solidFill>
                  <a:srgbClr val="4E81BD"/>
                </a:solidFill>
                <a:latin typeface="Lucida Console" panose="020B0609040504020204" pitchFamily="49" charset="0"/>
              </a:rPr>
              <a:t>seq</a:t>
            </a:r>
            <a:r>
              <a:rPr lang="en-US" sz="1600" b="1" dirty="0">
                <a:solidFill>
                  <a:srgbClr val="4E81BD"/>
                </a:solidFill>
                <a:latin typeface="Lucida Console" panose="020B0609040504020204" pitchFamily="49" charset="0"/>
              </a:rPr>
              <a:t>(3,21,3), </a:t>
            </a:r>
            <a:r>
              <a:rPr lang="en-US" sz="1600" dirty="0">
                <a:solidFill>
                  <a:srgbClr val="4E81BD"/>
                </a:solidFill>
                <a:latin typeface="Lucida Console" panose="020B0609040504020204" pitchFamily="49" charset="0"/>
              </a:rPr>
              <a:t>col="grey",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a:t>
            </a:r>
            <a:r>
              <a:rPr lang="en-US" sz="1600" dirty="0" err="1">
                <a:solidFill>
                  <a:srgbClr val="4E81BD"/>
                </a:solidFill>
                <a:latin typeface="Lucida Console" panose="020B0609040504020204" pitchFamily="49" charset="0"/>
              </a:rPr>
              <a:t>dotdash</a:t>
            </a:r>
            <a:r>
              <a:rPr lang="en-US" sz="1600" dirty="0">
                <a:solidFill>
                  <a:srgbClr val="4E81BD"/>
                </a:solidFill>
                <a:latin typeface="Lucida Console" panose="020B0609040504020204" pitchFamily="49" charset="0"/>
              </a:rPr>
              <a:t>")</a:t>
            </a:r>
          </a:p>
          <a:p>
            <a:endParaRPr lang="en-US" sz="1600" dirty="0">
              <a:solidFill>
                <a:srgbClr val="4E81BD"/>
              </a:solidFill>
              <a:latin typeface="Lucida Console" panose="020B0609040504020204" pitchFamily="49" charset="0"/>
            </a:endParaRPr>
          </a:p>
          <a:p>
            <a:r>
              <a:rPr lang="en-US" sz="1600" dirty="0">
                <a:solidFill>
                  <a:srgbClr val="4E81BD"/>
                </a:solidFill>
                <a:latin typeface="Lucida Console" panose="020B0609040504020204" pitchFamily="49" charset="0"/>
              </a:rPr>
              <a:t>&gt; legend("</a:t>
            </a:r>
            <a:r>
              <a:rPr lang="en-US" sz="1600" dirty="0" err="1">
                <a:solidFill>
                  <a:srgbClr val="4E81BD"/>
                </a:solidFill>
                <a:latin typeface="Lucida Console" panose="020B0609040504020204" pitchFamily="49" charset="0"/>
              </a:rPr>
              <a:t>topright</a:t>
            </a:r>
            <a:r>
              <a:rPr lang="en-US" sz="1600" dirty="0">
                <a:solidFill>
                  <a:srgbClr val="4E81BD"/>
                </a:solidFill>
                <a:latin typeface="Lucida Console" panose="020B0609040504020204" pitchFamily="49" charset="0"/>
              </a:rPr>
              <a:t>", "Maximum allowable ozone concentration",  </a:t>
            </a:r>
          </a:p>
          <a:p>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p:txBody>
      </p:sp>
      <p:pic>
        <p:nvPicPr>
          <p:cNvPr id="5" name="Picture 4"/>
          <p:cNvPicPr>
            <a:picLocks noChangeAspect="1"/>
          </p:cNvPicPr>
          <p:nvPr/>
        </p:nvPicPr>
        <p:blipFill>
          <a:blip r:embed="rId3"/>
          <a:stretch>
            <a:fillRect/>
          </a:stretch>
        </p:blipFill>
        <p:spPr>
          <a:xfrm>
            <a:off x="1174676" y="826903"/>
            <a:ext cx="6110827" cy="3504005"/>
          </a:xfrm>
          <a:prstGeom prst="rect">
            <a:avLst/>
          </a:prstGeom>
        </p:spPr>
      </p:pic>
    </p:spTree>
    <p:extLst>
      <p:ext uri="{BB962C8B-B14F-4D97-AF65-F5344CB8AC3E}">
        <p14:creationId xmlns:p14="http://schemas.microsoft.com/office/powerpoint/2010/main" val="31030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0"/>
          </p:nvPr>
        </p:nvSpPr>
        <p:spPr>
          <a:xfrm>
            <a:off x="1091300" y="2988000"/>
            <a:ext cx="6744600" cy="720000"/>
          </a:xfrm>
        </p:spPr>
        <p:txBody>
          <a:bodyPr/>
          <a:lstStyle/>
          <a:p>
            <a:pPr>
              <a:lnSpc>
                <a:spcPct val="150000"/>
              </a:lnSpc>
            </a:pPr>
            <a:r>
              <a:rPr lang="fr-CH" sz="2400">
                <a:solidFill>
                  <a:srgbClr val="4F81BD"/>
                </a:solidFill>
                <a:latin typeface="Calibri" charset="0"/>
                <a:ea typeface="Calibri" charset="0"/>
                <a:cs typeface="Calibri" charset="0"/>
              </a:rPr>
              <a:t>Building graphics </a:t>
            </a:r>
            <a:r>
              <a:rPr lang="fr-CH" sz="2400">
                <a:solidFill>
                  <a:schemeClr val="tx1"/>
                </a:solidFill>
                <a:latin typeface="Calibri" charset="0"/>
                <a:ea typeface="Calibri" charset="0"/>
                <a:cs typeface="Calibri" charset="0"/>
              </a:rPr>
              <a:t>in R (basic 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07</a:t>
            </a:r>
            <a:endParaRPr lang="en-US" sz="2000" b="1" dirty="0">
              <a:solidFill>
                <a:schemeClr val="bg1"/>
              </a:solidFill>
              <a:latin typeface="Arial"/>
              <a:cs typeface="Arial"/>
            </a:endParaRP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solidFill>
                  <a:srgbClr val="F6F6F6"/>
                </a:solidFill>
                <a:latin typeface="Comic Sans MS" panose="030F0702030302020204" pitchFamily="66" charset="0"/>
              </a:rPr>
              <a:t>Examples and exercises are integrated in the chapters</a:t>
            </a:r>
            <a:endParaRPr lang="en-US" dirty="0">
              <a:solidFill>
                <a:srgbClr val="F6F6F6"/>
              </a:solidFill>
              <a:latin typeface="Comic Sans MS" panose="030F0702030302020204" pitchFamily="66" charset="0"/>
            </a:endParaRPr>
          </a:p>
        </p:txBody>
      </p:sp>
      <p:sp>
        <p:nvSpPr>
          <p:cNvPr id="16"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a:solidFill>
                  <a:srgbClr val="4F81BD"/>
                </a:solidFill>
                <a:latin typeface="Calibri" charset="0"/>
                <a:ea typeface="Calibri" charset="0"/>
                <a:cs typeface="Calibri" charset="0"/>
              </a:rPr>
              <a:t>Starting with statistics</a:t>
            </a:r>
            <a:r>
              <a:rPr lang="fr-CH" sz="2400">
                <a:latin typeface="Calibri" charset="0"/>
                <a:ea typeface="Calibri" charset="0"/>
                <a:cs typeface="Calibri" charset="0"/>
              </a:rPr>
              <a:t> </a:t>
            </a:r>
            <a:r>
              <a:rPr lang="fr-CH" sz="2400">
                <a:solidFill>
                  <a:schemeClr val="tx1"/>
                </a:solidFill>
                <a:latin typeface="Calibri" charset="0"/>
                <a:ea typeface="Calibri" charset="0"/>
                <a:cs typeface="Calibri" charset="0"/>
              </a:rPr>
              <a:t>in R (hypothesis testing, simple linear regression</a:t>
            </a:r>
            <a:r>
              <a:rPr lang="fr-CH" sz="2400" dirty="0">
                <a:solidFill>
                  <a:schemeClr val="tx1"/>
                </a:solidFill>
                <a:latin typeface="Calibri" charset="0"/>
                <a:ea typeface="Calibri" charset="0"/>
                <a:cs typeface="Calibri" charset="0"/>
              </a:rPr>
              <a:t>)</a:t>
            </a:r>
          </a:p>
          <a:p>
            <a:endParaRPr lang="en-GB" sz="2400" dirty="0"/>
          </a:p>
        </p:txBody>
      </p:sp>
    </p:spTree>
    <p:extLst>
      <p:ext uri="{BB962C8B-B14F-4D97-AF65-F5344CB8AC3E}">
        <p14:creationId xmlns:p14="http://schemas.microsoft.com/office/powerpoint/2010/main" val="28398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2: Fitting a trend line</a:t>
            </a:r>
          </a:p>
        </p:txBody>
      </p:sp>
      <p:sp>
        <p:nvSpPr>
          <p:cNvPr id="2" name="TextBox 1"/>
          <p:cNvSpPr txBox="1"/>
          <p:nvPr/>
        </p:nvSpPr>
        <p:spPr>
          <a:xfrm>
            <a:off x="258501" y="4315596"/>
            <a:ext cx="8112612"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F81BD"/>
                </a:solidFill>
                <a:latin typeface="Lucida Console" panose="020B0609040504020204" pitchFamily="49" charset="0"/>
                <a:ea typeface="Courier" charset="0"/>
                <a:cs typeface="Courier" charset="0"/>
              </a:rPr>
              <a:t>&gt; </a:t>
            </a:r>
            <a:r>
              <a:rPr lang="en-US" sz="1600" b="1" dirty="0" err="1">
                <a:solidFill>
                  <a:srgbClr val="4F81BD"/>
                </a:solidFill>
                <a:latin typeface="Lucida Console" panose="020B0609040504020204" pitchFamily="49" charset="0"/>
                <a:ea typeface="Courier" charset="0"/>
                <a:cs typeface="Courier" charset="0"/>
              </a:rPr>
              <a:t>abline</a:t>
            </a:r>
            <a:r>
              <a:rPr lang="en-US" sz="1600" b="1" dirty="0">
                <a:solidFill>
                  <a:srgbClr val="4F81BD"/>
                </a:solidFill>
                <a:latin typeface="Lucida Console" panose="020B0609040504020204" pitchFamily="49" charset="0"/>
                <a:ea typeface="Courier" charset="0"/>
                <a:cs typeface="Courier" charset="0"/>
              </a:rPr>
              <a:t>(lm(</a:t>
            </a:r>
            <a:r>
              <a:rPr lang="en-US" sz="1600" b="1" dirty="0" err="1">
                <a:solidFill>
                  <a:srgbClr val="4F81BD"/>
                </a:solidFill>
                <a:latin typeface="Lucida Console" panose="020B0609040504020204" pitchFamily="49" charset="0"/>
                <a:ea typeface="Courier" charset="0"/>
                <a:cs typeface="Courier" charset="0"/>
              </a:rPr>
              <a:t>airquality$Ozone</a:t>
            </a:r>
            <a:r>
              <a:rPr lang="en-US" sz="1600" b="1" dirty="0">
                <a:solidFill>
                  <a:srgbClr val="4F81BD"/>
                </a:solidFill>
                <a:latin typeface="Lucida Console" panose="020B0609040504020204" pitchFamily="49" charset="0"/>
                <a:ea typeface="Courier" charset="0"/>
                <a:cs typeface="Courier" charset="0"/>
              </a:rPr>
              <a:t> ~ </a:t>
            </a:r>
            <a:r>
              <a:rPr lang="en-US" sz="1600" b="1" dirty="0" err="1">
                <a:solidFill>
                  <a:srgbClr val="4F81BD"/>
                </a:solidFill>
                <a:latin typeface="Lucida Console" panose="020B0609040504020204" pitchFamily="49" charset="0"/>
                <a:ea typeface="Courier" charset="0"/>
                <a:cs typeface="Courier" charset="0"/>
              </a:rPr>
              <a:t>airquality$Wind</a:t>
            </a:r>
            <a:r>
              <a:rPr lang="en-US" sz="1600" b="1" dirty="0">
                <a:solidFill>
                  <a:srgbClr val="4F81BD"/>
                </a:solidFill>
                <a:latin typeface="Lucida Console" panose="020B0609040504020204" pitchFamily="49" charset="0"/>
                <a:ea typeface="Courier" charset="0"/>
                <a:cs typeface="Courier" charset="0"/>
              </a:rPr>
              <a:t>), </a:t>
            </a:r>
          </a:p>
          <a:p>
            <a:r>
              <a:rPr lang="en-US" sz="1600" b="1" dirty="0">
                <a:solidFill>
                  <a:srgbClr val="4F81BD"/>
                </a:solidFill>
                <a:latin typeface="Lucida Console" panose="020B0609040504020204" pitchFamily="49" charset="0"/>
                <a:ea typeface="Courier" charset="0"/>
                <a:cs typeface="Courier" charset="0"/>
              </a:rPr>
              <a:t>         col=2, </a:t>
            </a:r>
            <a:r>
              <a:rPr lang="en-US" sz="1600" b="1" dirty="0" err="1">
                <a:solidFill>
                  <a:srgbClr val="4F81BD"/>
                </a:solidFill>
                <a:latin typeface="Lucida Console" panose="020B0609040504020204" pitchFamily="49" charset="0"/>
                <a:ea typeface="Courier" charset="0"/>
                <a:cs typeface="Courier" charset="0"/>
              </a:rPr>
              <a:t>lwd</a:t>
            </a:r>
            <a:r>
              <a:rPr lang="en-US" sz="1600" b="1" dirty="0">
                <a:solidFill>
                  <a:srgbClr val="4F81BD"/>
                </a:solidFill>
                <a:latin typeface="Lucida Console" panose="020B0609040504020204" pitchFamily="49" charset="0"/>
                <a:ea typeface="Courier" charset="0"/>
                <a:cs typeface="Courier" charset="0"/>
              </a:rPr>
              <a:t>=2)</a:t>
            </a:r>
          </a:p>
          <a:p>
            <a:endParaRPr lang="en-US" sz="1600" b="1" dirty="0">
              <a:solidFill>
                <a:srgbClr val="4F81BD"/>
              </a:solidFill>
              <a:latin typeface="Lucida Console" panose="020B0609040504020204" pitchFamily="49" charset="0"/>
              <a:ea typeface="Courier" charset="0"/>
              <a:cs typeface="Courier" charset="0"/>
            </a:endParaRPr>
          </a:p>
          <a:p>
            <a:r>
              <a:rPr lang="en-US" sz="1600" dirty="0">
                <a:solidFill>
                  <a:srgbClr val="4F81BD"/>
                </a:solidFill>
                <a:latin typeface="Lucida Console" panose="020B0609040504020204" pitchFamily="49" charset="0"/>
                <a:ea typeface="Courier" charset="0"/>
                <a:cs typeface="Courier" charset="0"/>
              </a:rPr>
              <a:t>&gt; legend("</a:t>
            </a:r>
            <a:r>
              <a:rPr lang="en-US" sz="1600" dirty="0" err="1">
                <a:solidFill>
                  <a:srgbClr val="4F81BD"/>
                </a:solidFill>
                <a:latin typeface="Lucida Console" panose="020B0609040504020204" pitchFamily="49" charset="0"/>
                <a:ea typeface="Courier" charset="0"/>
                <a:cs typeface="Courier" charset="0"/>
              </a:rPr>
              <a:t>topright</a:t>
            </a:r>
            <a:r>
              <a:rPr lang="en-US" sz="1600" dirty="0">
                <a:solidFill>
                  <a:srgbClr val="4F81BD"/>
                </a:solidFill>
                <a:latin typeface="Lucida Console" panose="020B0609040504020204" pitchFamily="49" charset="0"/>
                <a:ea typeface="Courier" charset="0"/>
                <a:cs typeface="Courier" charset="0"/>
              </a:rPr>
              <a:t>", legend= c("</a:t>
            </a:r>
            <a:r>
              <a:rPr lang="en-US" sz="1600" dirty="0" err="1">
                <a:solidFill>
                  <a:srgbClr val="4F81BD"/>
                </a:solidFill>
                <a:latin typeface="Lucida Console" panose="020B0609040504020204" pitchFamily="49" charset="0"/>
                <a:ea typeface="Courier" charset="0"/>
                <a:cs typeface="Courier" charset="0"/>
              </a:rPr>
              <a:t>measures","fitted</a:t>
            </a:r>
            <a:r>
              <a:rPr lang="en-US" sz="1600" dirty="0">
                <a:solidFill>
                  <a:srgbClr val="4F81BD"/>
                </a:solidFill>
                <a:latin typeface="Lucida Console" panose="020B0609040504020204" pitchFamily="49" charset="0"/>
                <a:ea typeface="Courier" charset="0"/>
                <a:cs typeface="Courier" charset="0"/>
              </a:rPr>
              <a:t> line"),</a:t>
            </a:r>
            <a:br>
              <a:rPr lang="en-US" sz="1600" dirty="0">
                <a:solidFill>
                  <a:srgbClr val="4F81BD"/>
                </a:solidFill>
                <a:latin typeface="Lucida Console" panose="020B0609040504020204" pitchFamily="49" charset="0"/>
                <a:ea typeface="Courier" charset="0"/>
                <a:cs typeface="Courier" charset="0"/>
              </a:rPr>
            </a:b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pch</a:t>
            </a:r>
            <a:r>
              <a:rPr lang="en-US" sz="1600" dirty="0">
                <a:solidFill>
                  <a:srgbClr val="4F81BD"/>
                </a:solidFill>
                <a:latin typeface="Lucida Console" panose="020B0609040504020204" pitchFamily="49" charset="0"/>
                <a:ea typeface="Courier" charset="0"/>
                <a:cs typeface="Courier" charset="0"/>
              </a:rPr>
              <a:t>= c(20, NA), </a:t>
            </a:r>
            <a:r>
              <a:rPr lang="en-US" sz="1600" dirty="0" err="1">
                <a:solidFill>
                  <a:srgbClr val="4F81BD"/>
                </a:solidFill>
                <a:latin typeface="Lucida Console" panose="020B0609040504020204" pitchFamily="49" charset="0"/>
                <a:ea typeface="Courier" charset="0"/>
                <a:cs typeface="Courier" charset="0"/>
              </a:rPr>
              <a:t>lty</a:t>
            </a:r>
            <a:r>
              <a:rPr lang="en-US" sz="1600" dirty="0">
                <a:solidFill>
                  <a:srgbClr val="4F81BD"/>
                </a:solidFill>
                <a:latin typeface="Lucida Console" panose="020B0609040504020204" pitchFamily="49" charset="0"/>
                <a:ea typeface="Courier" charset="0"/>
                <a:cs typeface="Courier" charset="0"/>
              </a:rPr>
              <a:t> = c(0, 1), </a:t>
            </a:r>
            <a:r>
              <a:rPr lang="en-US" sz="1600" dirty="0" err="1">
                <a:solidFill>
                  <a:srgbClr val="4F81BD"/>
                </a:solidFill>
                <a:latin typeface="Lucida Console" panose="020B0609040504020204" pitchFamily="49" charset="0"/>
                <a:ea typeface="Courier" charset="0"/>
                <a:cs typeface="Courier" charset="0"/>
              </a:rPr>
              <a:t>lwd</a:t>
            </a:r>
            <a:r>
              <a:rPr lang="en-US" sz="1600" dirty="0">
                <a:solidFill>
                  <a:srgbClr val="4F81BD"/>
                </a:solidFill>
                <a:latin typeface="Lucida Console" panose="020B0609040504020204" pitchFamily="49" charset="0"/>
                <a:ea typeface="Courier" charset="0"/>
                <a:cs typeface="Courier" charset="0"/>
              </a:rPr>
              <a:t>=c(NA, 2),</a:t>
            </a:r>
          </a:p>
          <a:p>
            <a:r>
              <a:rPr lang="en-US" sz="1600" dirty="0">
                <a:solidFill>
                  <a:srgbClr val="4F81BD"/>
                </a:solidFill>
                <a:latin typeface="Lucida Console" panose="020B0609040504020204" pitchFamily="49" charset="0"/>
                <a:ea typeface="Courier" charset="0"/>
                <a:cs typeface="Courier" charset="0"/>
              </a:rPr>
              <a:t>   col = c(1, 2), </a:t>
            </a:r>
            <a:r>
              <a:rPr lang="en-US" sz="1600" dirty="0" err="1">
                <a:solidFill>
                  <a:srgbClr val="4F81BD"/>
                </a:solidFill>
                <a:latin typeface="Lucida Console" panose="020B0609040504020204" pitchFamily="49" charset="0"/>
                <a:ea typeface="Courier" charset="0"/>
                <a:cs typeface="Courier" charset="0"/>
              </a:rPr>
              <a:t>bg</a:t>
            </a:r>
            <a:r>
              <a:rPr lang="en-US" sz="1600" dirty="0">
                <a:solidFill>
                  <a:srgbClr val="4F81BD"/>
                </a:solidFill>
                <a:latin typeface="Lucida Console" panose="020B0609040504020204" pitchFamily="49" charset="0"/>
                <a:ea typeface="Courier" charset="0"/>
                <a:cs typeface="Courier" charset="0"/>
              </a:rPr>
              <a:t> = "gray90")</a:t>
            </a:r>
            <a:endParaRPr lang="en-US" sz="1600" dirty="0"/>
          </a:p>
        </p:txBody>
      </p:sp>
      <p:pic>
        <p:nvPicPr>
          <p:cNvPr id="4" name="Picture 3"/>
          <p:cNvPicPr>
            <a:picLocks noChangeAspect="1"/>
          </p:cNvPicPr>
          <p:nvPr/>
        </p:nvPicPr>
        <p:blipFill>
          <a:blip r:embed="rId3"/>
          <a:stretch>
            <a:fillRect/>
          </a:stretch>
        </p:blipFill>
        <p:spPr>
          <a:xfrm>
            <a:off x="1088203" y="903144"/>
            <a:ext cx="6074597" cy="3382811"/>
          </a:xfrm>
          <a:prstGeom prst="rect">
            <a:avLst/>
          </a:prstGeom>
        </p:spPr>
      </p:pic>
    </p:spTree>
    <p:extLst>
      <p:ext uri="{BB962C8B-B14F-4D97-AF65-F5344CB8AC3E}">
        <p14:creationId xmlns:p14="http://schemas.microsoft.com/office/powerpoint/2010/main" val="236232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200"/>
              </a:spcAft>
            </a:pPr>
            <a:r>
              <a:rPr lang="en-US" sz="2400" dirty="0"/>
              <a:t>If x is a matrix or a data frame, </a:t>
            </a:r>
            <a:r>
              <a:rPr lang="en-US" sz="2400" b="1" dirty="0">
                <a:solidFill>
                  <a:srgbClr val="4F81BD"/>
                </a:solidFill>
              </a:rPr>
              <a:t>pairs()</a:t>
            </a:r>
            <a:r>
              <a:rPr lang="en-US" sz="2400" dirty="0">
                <a:solidFill>
                  <a:srgbClr val="4F81BD"/>
                </a:solidFill>
              </a:rPr>
              <a:t> draws all possible bivariate plots between the columns of x.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data(iris)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cf</a:t>
            </a:r>
            <a:r>
              <a:rPr lang="fr-FR" sz="1800" dirty="0">
                <a:solidFill>
                  <a:schemeClr val="accent3">
                    <a:lumMod val="50000"/>
                  </a:schemeClr>
                </a:solidFill>
                <a:latin typeface="Lucida Console" panose="020B0609040504020204" pitchFamily="49" charset="0"/>
                <a:ea typeface="Courier" charset="0"/>
                <a:cs typeface="Courier" charset="0"/>
              </a:rPr>
              <a:t> slide 17</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pairs(iris[,1:4], main="Edgar </a:t>
            </a:r>
            <a:r>
              <a:rPr lang="fr-FR" sz="1800" dirty="0" err="1">
                <a:solidFill>
                  <a:srgbClr val="4F81BD"/>
                </a:solidFill>
                <a:latin typeface="Lucida Console" panose="020B0609040504020204" pitchFamily="49" charset="0"/>
                <a:ea typeface="Courier" charset="0"/>
                <a:cs typeface="Courier" charset="0"/>
              </a:rPr>
              <a:t>Anderson's</a:t>
            </a:r>
            <a:r>
              <a:rPr lang="fr-FR" sz="1800" dirty="0">
                <a:solidFill>
                  <a:srgbClr val="4F81BD"/>
                </a:solidFill>
                <a:latin typeface="Lucida Console" panose="020B0609040504020204" pitchFamily="49" charset="0"/>
                <a:ea typeface="Courier" charset="0"/>
                <a:cs typeface="Courier" charset="0"/>
              </a:rPr>
              <a:t> Iris Data",</a:t>
            </a:r>
            <a:br>
              <a:rPr lang="fr-FR" sz="1800" dirty="0">
                <a:solidFill>
                  <a:srgbClr val="4F81BD"/>
                </a:solidFill>
                <a:latin typeface="Lucida Console" panose="020B0609040504020204" pitchFamily="49" charset="0"/>
                <a:ea typeface="Courier" charset="0"/>
                <a:cs typeface="Courier" charset="0"/>
              </a:rPr>
            </a:b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pch</a:t>
            </a:r>
            <a:r>
              <a:rPr lang="fr-FR" sz="1800" dirty="0">
                <a:solidFill>
                  <a:srgbClr val="4F81BD"/>
                </a:solidFill>
                <a:latin typeface="Lucida Console" panose="020B0609040504020204" pitchFamily="49" charset="0"/>
                <a:ea typeface="Courier" charset="0"/>
                <a:cs typeface="Courier" charset="0"/>
              </a:rPr>
              <a:t>=21,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endParaRPr lang="en-US"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fr-FR" sz="2800"/>
              <a:t>Draftsman's or Pairs Scatter Plots</a:t>
            </a:r>
            <a:endParaRPr lang="fr-FR" sz="2800" dirty="0"/>
          </a:p>
        </p:txBody>
      </p:sp>
      <p:sp>
        <p:nvSpPr>
          <p:cNvPr id="5" name="TextBox 4"/>
          <p:cNvSpPr txBox="1"/>
          <p:nvPr/>
        </p:nvSpPr>
        <p:spPr>
          <a:xfrm>
            <a:off x="393505" y="5333979"/>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sp>
        <p:nvSpPr>
          <p:cNvPr id="7" name="TextBox 6"/>
          <p:cNvSpPr txBox="1"/>
          <p:nvPr/>
        </p:nvSpPr>
        <p:spPr>
          <a:xfrm>
            <a:off x="393505" y="4618164"/>
            <a:ext cx="2133600" cy="646331"/>
          </a:xfrm>
          <a:prstGeom prst="rect">
            <a:avLst/>
          </a:prstGeom>
          <a:noFill/>
        </p:spPr>
        <p:txBody>
          <a:bodyPr wrap="square" rtlCol="0">
            <a:spAutoFit/>
          </a:bodyPr>
          <a:lstStyle/>
          <a:p>
            <a:r>
              <a:rPr lang="en-US" b="1" dirty="0" err="1"/>
              <a:t>bg</a:t>
            </a:r>
            <a:r>
              <a:rPr lang="en-US" b="1" dirty="0"/>
              <a:t>:</a:t>
            </a:r>
          </a:p>
          <a:p>
            <a:r>
              <a:rPr lang="en-US" dirty="0"/>
              <a:t>color fill of circles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642" t="90269" r="71890" b="4415"/>
          <a:stretch/>
        </p:blipFill>
        <p:spPr>
          <a:xfrm>
            <a:off x="1998041" y="4956337"/>
            <a:ext cx="622301" cy="228600"/>
          </a:xfrm>
          <a:prstGeom prst="rect">
            <a:avLst/>
          </a:prstGeom>
        </p:spPr>
      </p:pic>
      <p:pic>
        <p:nvPicPr>
          <p:cNvPr id="4" name="Picture 3"/>
          <p:cNvPicPr>
            <a:picLocks noChangeAspect="1"/>
          </p:cNvPicPr>
          <p:nvPr/>
        </p:nvPicPr>
        <p:blipFill rotWithShape="1">
          <a:blip r:embed="rId4"/>
          <a:srcRect r="2616" b="7086"/>
          <a:stretch/>
        </p:blipFill>
        <p:spPr>
          <a:xfrm>
            <a:off x="3310035" y="3342291"/>
            <a:ext cx="5569935" cy="3370460"/>
          </a:xfrm>
          <a:prstGeom prst="rect">
            <a:avLst/>
          </a:prstGeom>
        </p:spPr>
      </p:pic>
    </p:spTree>
    <p:extLst>
      <p:ext uri="{BB962C8B-B14F-4D97-AF65-F5344CB8AC3E}">
        <p14:creationId xmlns:p14="http://schemas.microsoft.com/office/powerpoint/2010/main" val="6693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9705" y="4808414"/>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pic>
        <p:nvPicPr>
          <p:cNvPr id="5" name="Picture 4"/>
          <p:cNvPicPr>
            <a:picLocks noChangeAspect="1"/>
          </p:cNvPicPr>
          <p:nvPr/>
        </p:nvPicPr>
        <p:blipFill rotWithShape="1">
          <a:blip r:embed="rId3"/>
          <a:srcRect l="3667" r="2555" b="3933"/>
          <a:stretch/>
        </p:blipFill>
        <p:spPr>
          <a:xfrm>
            <a:off x="2411841" y="363668"/>
            <a:ext cx="6477307" cy="6130664"/>
          </a:xfrm>
          <a:prstGeom prst="rect">
            <a:avLst/>
          </a:prstGeom>
        </p:spPr>
      </p:pic>
    </p:spTree>
    <p:extLst>
      <p:ext uri="{BB962C8B-B14F-4D97-AF65-F5344CB8AC3E}">
        <p14:creationId xmlns:p14="http://schemas.microsoft.com/office/powerpoint/2010/main" val="150375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data(I)</a:t>
            </a:r>
          </a:p>
        </p:txBody>
      </p:sp>
      <p:sp>
        <p:nvSpPr>
          <p:cNvPr id="8" name="TextBox 7"/>
          <p:cNvSpPr txBox="1"/>
          <p:nvPr/>
        </p:nvSpPr>
        <p:spPr>
          <a:xfrm>
            <a:off x="213752" y="2540282"/>
            <a:ext cx="8805987" cy="2492990"/>
          </a:xfrm>
          <a:prstGeom prst="rect">
            <a:avLst/>
          </a:prstGeom>
          <a:noFill/>
        </p:spPr>
        <p:txBody>
          <a:bodyPr wrap="square" rtlCol="0">
            <a:spAutoFit/>
          </a:bodyPr>
          <a:lstStyle/>
          <a:p>
            <a:r>
              <a:rPr lang="en-US" sz="1200" dirty="0"/>
              <a:t> [1]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[14]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[27]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[40]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versicolor </a:t>
            </a:r>
            <a:r>
              <a:rPr lang="en-US" sz="1200" dirty="0" err="1"/>
              <a:t>versicolor</a:t>
            </a:r>
            <a:endParaRPr lang="en-US" sz="1200" dirty="0"/>
          </a:p>
          <a:p>
            <a:r>
              <a:rPr lang="en-US" sz="1200" dirty="0"/>
              <a:t> [53]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[66]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[79]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[92]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[105]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[118]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[131]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[144]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b="1" dirty="0"/>
              <a:t>Levels: </a:t>
            </a:r>
            <a:r>
              <a:rPr lang="en-US" sz="1200" b="1" dirty="0" err="1"/>
              <a:t>setosa</a:t>
            </a:r>
            <a:r>
              <a:rPr lang="en-US" sz="1200" b="1" dirty="0"/>
              <a:t> versicolor </a:t>
            </a:r>
            <a:r>
              <a:rPr lang="en-US" sz="1200" b="1" dirty="0" err="1"/>
              <a:t>virginica</a:t>
            </a:r>
            <a:endParaRPr lang="en-US" sz="1200" b="1" dirty="0"/>
          </a:p>
        </p:txBody>
      </p:sp>
      <p:sp>
        <p:nvSpPr>
          <p:cNvPr id="9" name="TextBox 8"/>
          <p:cNvSpPr txBox="1"/>
          <p:nvPr/>
        </p:nvSpPr>
        <p:spPr>
          <a:xfrm>
            <a:off x="281254" y="2115066"/>
            <a:ext cx="815095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with</a:t>
            </a:r>
            <a:r>
              <a:rPr lang="fr-FR" dirty="0">
                <a:solidFill>
                  <a:schemeClr val="accent3">
                    <a:lumMod val="50000"/>
                  </a:schemeClr>
                </a:solidFill>
                <a:latin typeface="Lucida Console" panose="020B0609040504020204" pitchFamily="49" charset="0"/>
                <a:ea typeface="Courier" charset="0"/>
                <a:cs typeface="Courier" charset="0"/>
              </a:rPr>
              <a:t> 3 </a:t>
            </a:r>
            <a:r>
              <a:rPr lang="fr-FR" dirty="0" err="1">
                <a:solidFill>
                  <a:schemeClr val="accent3">
                    <a:lumMod val="50000"/>
                  </a:schemeClr>
                </a:solidFill>
                <a:latin typeface="Lucida Console" panose="020B0609040504020204" pitchFamily="49" charset="0"/>
                <a:ea typeface="Courier" charset="0"/>
                <a:cs typeface="Courier" charset="0"/>
              </a:rPr>
              <a:t>levels</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10" name="TextBox 9"/>
          <p:cNvSpPr txBox="1"/>
          <p:nvPr/>
        </p:nvSpPr>
        <p:spPr>
          <a:xfrm>
            <a:off x="281254" y="5811115"/>
            <a:ext cx="6056046" cy="830997"/>
          </a:xfrm>
          <a:prstGeom prst="rect">
            <a:avLst/>
          </a:prstGeom>
          <a:noFill/>
        </p:spPr>
        <p:txBody>
          <a:bodyPr wrap="square" rtlCol="0">
            <a:spAutoFit/>
          </a:bodyPr>
          <a:lstStyle/>
          <a:p>
            <a:r>
              <a:rPr lang="en-US" sz="1200" dirty="0"/>
              <a:t>[1] 1 1 1 1 1 1 1 1 1 1 1 1 1 1 1 1 1 1 1 1 1 1 1 1 1 1 1 1 1 1 1 1 1 1 1 1 1 1 1 1 1 1 1</a:t>
            </a:r>
          </a:p>
          <a:p>
            <a:r>
              <a:rPr lang="en-US" sz="1200" dirty="0"/>
              <a:t> [44] 1 1 1 1 1 1 1 2 2 2 2 2 2 2 2 2 2 2 2 2 2 2 2 2 2 2 2 2 2 2 2 2 2 2 2 2 2 2 2 2 2 2 2</a:t>
            </a:r>
          </a:p>
          <a:p>
            <a:r>
              <a:rPr lang="en-US" sz="1200" dirty="0"/>
              <a:t> [87] 2 2 2 2 2 2 2 2 2 2 2 2 2 2 3 3 3 3 3 3 3 3 3 3 3 3 3 3 3 3 3 3 3 3 3 3 3 3 3 3 3 3 3</a:t>
            </a:r>
          </a:p>
          <a:p>
            <a:r>
              <a:rPr lang="en-US" sz="1200" dirty="0"/>
              <a:t>[130] 3 3 3 3 3 3 3 3 3 3 3 3 3 3 3 3 3 3 3 3 3</a:t>
            </a:r>
          </a:p>
        </p:txBody>
      </p:sp>
      <p:sp>
        <p:nvSpPr>
          <p:cNvPr id="7" name="TextBox 6"/>
          <p:cNvSpPr txBox="1"/>
          <p:nvPr/>
        </p:nvSpPr>
        <p:spPr>
          <a:xfrm>
            <a:off x="281254" y="5441783"/>
            <a:ext cx="8693739"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as.numeric</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coerced</a:t>
            </a:r>
            <a:r>
              <a:rPr lang="fr-FR" dirty="0">
                <a:solidFill>
                  <a:schemeClr val="accent3">
                    <a:lumMod val="50000"/>
                  </a:schemeClr>
                </a:solidFill>
                <a:latin typeface="Lucida Console" panose="020B0609040504020204" pitchFamily="49" charset="0"/>
                <a:ea typeface="Courier" charset="0"/>
                <a:cs typeface="Courier" charset="0"/>
              </a:rPr>
              <a:t> to </a:t>
            </a:r>
            <a:r>
              <a:rPr lang="fr-FR" dirty="0" err="1">
                <a:solidFill>
                  <a:schemeClr val="accent3">
                    <a:lumMod val="50000"/>
                  </a:schemeClr>
                </a:solidFill>
                <a:latin typeface="Lucida Console" panose="020B0609040504020204" pitchFamily="49" charset="0"/>
                <a:ea typeface="Courier" charset="0"/>
                <a:cs typeface="Courier" charset="0"/>
              </a:rPr>
              <a:t>numeric</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1731662"/>
            <a:ext cx="8405546" cy="400110"/>
          </a:xfrm>
          <a:prstGeom prst="rect">
            <a:avLst/>
          </a:prstGeom>
          <a:noFill/>
        </p:spPr>
        <p:txBody>
          <a:bodyPr wrap="square" rtlCol="0">
            <a:spAutoFit/>
          </a:bodyPr>
          <a:lstStyle/>
          <a:p>
            <a:r>
              <a:rPr lang="en-US" sz="2000" dirty="0"/>
              <a:t>How does this work? </a:t>
            </a:r>
          </a:p>
        </p:txBody>
      </p:sp>
      <p:sp>
        <p:nvSpPr>
          <p:cNvPr id="4" name="TextBox 3"/>
          <p:cNvSpPr txBox="1"/>
          <p:nvPr/>
        </p:nvSpPr>
        <p:spPr>
          <a:xfrm>
            <a:off x="281254" y="1016069"/>
            <a:ext cx="8300771" cy="369332"/>
          </a:xfrm>
          <a:prstGeom prst="rect">
            <a:avLst/>
          </a:prstGeom>
          <a:noFill/>
        </p:spPr>
        <p:txBody>
          <a:bodyPr wrap="square" rtlCol="0">
            <a:spAutoFit/>
          </a:bodyPr>
          <a:lstStyle/>
          <a:p>
            <a:r>
              <a:rPr lang="fr-FR" b="1" dirty="0" err="1">
                <a:solidFill>
                  <a:srgbClr val="4F81BD"/>
                </a:solidFill>
                <a:latin typeface="Lucida Console" panose="020B0609040504020204" pitchFamily="49" charset="0"/>
                <a:ea typeface="Courier" charset="0"/>
                <a:cs typeface="Courier" charset="0"/>
              </a:rPr>
              <a:t>bg</a:t>
            </a:r>
            <a:r>
              <a:rPr lang="fr-FR" b="1" dirty="0">
                <a:solidFill>
                  <a:srgbClr val="4F81BD"/>
                </a:solidFill>
                <a:latin typeface="Lucida Console" panose="020B0609040504020204" pitchFamily="49" charset="0"/>
                <a:ea typeface="Courier" charset="0"/>
                <a:cs typeface="Courier" charset="0"/>
              </a:rPr>
              <a:t>=c("</a:t>
            </a:r>
            <a:r>
              <a:rPr lang="fr-FR" b="1" dirty="0" err="1">
                <a:solidFill>
                  <a:srgbClr val="4F81BD"/>
                </a:solidFill>
                <a:latin typeface="Lucida Console" panose="020B0609040504020204" pitchFamily="49" charset="0"/>
                <a:ea typeface="Courier" charset="0"/>
                <a:cs typeface="Courier" charset="0"/>
              </a:rPr>
              <a:t>red</a:t>
            </a:r>
            <a:r>
              <a:rPr lang="fr-FR" b="1" dirty="0">
                <a:solidFill>
                  <a:srgbClr val="4F81BD"/>
                </a:solidFill>
                <a:latin typeface="Lucida Console" panose="020B0609040504020204" pitchFamily="49" charset="0"/>
                <a:ea typeface="Courier" charset="0"/>
                <a:cs typeface="Courier" charset="0"/>
              </a:rPr>
              <a:t>", "green3", "</a:t>
            </a:r>
            <a:r>
              <a:rPr lang="fr-FR" b="1" dirty="0" err="1">
                <a:solidFill>
                  <a:srgbClr val="4F81BD"/>
                </a:solidFill>
                <a:latin typeface="Lucida Console" panose="020B0609040504020204" pitchFamily="49" charset="0"/>
                <a:ea typeface="Courier" charset="0"/>
                <a:cs typeface="Courier" charset="0"/>
              </a:rPr>
              <a:t>blue</a:t>
            </a:r>
            <a:r>
              <a:rPr lang="fr-FR" b="1" dirty="0">
                <a:solidFill>
                  <a:srgbClr val="4F81BD"/>
                </a:solidFill>
                <a:latin typeface="Lucida Console" panose="020B0609040504020204" pitchFamily="49" charset="0"/>
                <a:ea typeface="Courier" charset="0"/>
                <a:cs typeface="Courier" charset="0"/>
              </a:rPr>
              <a:t>")[</a:t>
            </a:r>
            <a:r>
              <a:rPr lang="fr-FR" b="1"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  </a:t>
            </a:r>
            <a:r>
              <a:rPr lang="fr-FR" b="1" dirty="0">
                <a:solidFill>
                  <a:schemeClr val="accent3">
                    <a:lumMod val="50000"/>
                  </a:schemeClr>
                </a:solidFill>
                <a:latin typeface="Lucida Console" panose="020B0609040504020204" pitchFamily="49" charset="0"/>
                <a:ea typeface="Courier" charset="0"/>
                <a:cs typeface="Courier" charset="0"/>
              </a:rPr>
              <a:t>#color </a:t>
            </a:r>
            <a:r>
              <a:rPr lang="fr-FR" b="1" dirty="0" err="1">
                <a:solidFill>
                  <a:schemeClr val="accent3">
                    <a:lumMod val="50000"/>
                  </a:schemeClr>
                </a:solidFill>
                <a:latin typeface="Lucida Console" panose="020B0609040504020204" pitchFamily="49" charset="0"/>
                <a:ea typeface="Courier" charset="0"/>
                <a:cs typeface="Courier" charset="0"/>
              </a:rPr>
              <a:t>fill</a:t>
            </a:r>
            <a:endParaRPr lang="en-US" b="1"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5918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a:t>
            </a:r>
          </a:p>
        </p:txBody>
      </p:sp>
      <p:sp>
        <p:nvSpPr>
          <p:cNvPr id="4" name="TextBox 3"/>
          <p:cNvSpPr txBox="1"/>
          <p:nvPr/>
        </p:nvSpPr>
        <p:spPr>
          <a:xfrm>
            <a:off x="258498" y="1994888"/>
            <a:ext cx="842830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dirty="0" err="1">
                <a:solidFill>
                  <a:srgbClr val="4F81BD"/>
                </a:solidFill>
                <a:latin typeface="Lucida Console" panose="020B0609040504020204" pitchFamily="49" charset="0"/>
                <a:ea typeface="Courier" charset="0"/>
                <a:cs typeface="Courier" charset="0"/>
              </a:rPr>
              <a:t>red</a:t>
            </a:r>
            <a:r>
              <a:rPr lang="fr-FR" dirty="0">
                <a:solidFill>
                  <a:srgbClr val="4F81BD"/>
                </a:solidFill>
                <a:latin typeface="Lucida Console" panose="020B0609040504020204" pitchFamily="49" charset="0"/>
                <a:ea typeface="Courier" charset="0"/>
                <a:cs typeface="Courier" charset="0"/>
              </a:rPr>
              <a:t>", "green3", "blue")[</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938663"/>
            <a:ext cx="8568988" cy="400110"/>
          </a:xfrm>
          <a:prstGeom prst="rect">
            <a:avLst/>
          </a:prstGeom>
          <a:noFill/>
        </p:spPr>
        <p:txBody>
          <a:bodyPr wrap="square" rtlCol="0">
            <a:spAutoFit/>
          </a:bodyPr>
          <a:lstStyle/>
          <a:p>
            <a:r>
              <a:rPr lang="en-US" sz="2000" dirty="0"/>
              <a:t>The coloring strategy in the iris </a:t>
            </a:r>
            <a:r>
              <a:rPr lang="en-US" sz="2000" dirty="0" err="1"/>
              <a:t>draftman's</a:t>
            </a:r>
            <a:r>
              <a:rPr lang="en-US" sz="2000" dirty="0"/>
              <a:t> plot involves </a:t>
            </a:r>
            <a:r>
              <a:rPr lang="en-US" sz="2000" b="1" dirty="0" err="1"/>
              <a:t>subsetting</a:t>
            </a:r>
            <a:r>
              <a:rPr lang="en-US" sz="2000" dirty="0"/>
              <a:t> and </a:t>
            </a:r>
            <a:r>
              <a:rPr lang="en-US" sz="2000" b="1" dirty="0"/>
              <a:t>coercion:</a:t>
            </a:r>
            <a:r>
              <a:rPr lang="en-US" sz="2000" dirty="0"/>
              <a:t> </a:t>
            </a:r>
          </a:p>
        </p:txBody>
      </p:sp>
      <p:sp>
        <p:nvSpPr>
          <p:cNvPr id="27" name="TextBox 26"/>
          <p:cNvSpPr txBox="1"/>
          <p:nvPr/>
        </p:nvSpPr>
        <p:spPr>
          <a:xfrm>
            <a:off x="281254" y="3303084"/>
            <a:ext cx="8716493"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a:solidFill>
                  <a:srgbClr val="4F81BD"/>
                </a:solidFill>
                <a:latin typeface="Lucida Console" panose="020B0609040504020204" pitchFamily="49" charset="0"/>
                <a:ea typeface="Courier" charset="0"/>
                <a:cs typeface="Courier" charset="0"/>
              </a:rPr>
              <a:t>red", "green3", "</a:t>
            </a:r>
            <a:r>
              <a:rPr lang="fr-FR" dirty="0">
                <a:solidFill>
                  <a:srgbClr val="4F81BD"/>
                </a:solidFill>
                <a:latin typeface="Lucida Console" panose="020B0609040504020204" pitchFamily="49" charset="0"/>
                <a:ea typeface="Courier" charset="0"/>
                <a:cs typeface="Courier" charset="0"/>
              </a:rPr>
              <a:t>blue")[</a:t>
            </a:r>
            <a:r>
              <a:rPr lang="fr-FR" b="1" dirty="0" err="1">
                <a:solidFill>
                  <a:srgbClr val="4F81BD"/>
                </a:solidFill>
                <a:latin typeface="Lucida Console" panose="020B0609040504020204" pitchFamily="49" charset="0"/>
                <a:ea typeface="Courier" charset="0"/>
                <a:cs typeface="Courier" charset="0"/>
              </a:rPr>
              <a:t>as.numeric</a:t>
            </a:r>
            <a:r>
              <a:rPr lang="fr-FR" b="1"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8" name="TextBox 27"/>
          <p:cNvSpPr txBox="1"/>
          <p:nvPr/>
        </p:nvSpPr>
        <p:spPr>
          <a:xfrm>
            <a:off x="2120900" y="2651003"/>
            <a:ext cx="2057400" cy="369332"/>
          </a:xfrm>
          <a:prstGeom prst="rect">
            <a:avLst/>
          </a:prstGeom>
          <a:noFill/>
        </p:spPr>
        <p:txBody>
          <a:bodyPr wrap="square" rtlCol="0">
            <a:spAutoFit/>
          </a:bodyPr>
          <a:lstStyle/>
          <a:p>
            <a:r>
              <a:rPr lang="en-US" dirty="0"/>
              <a:t>is equivalent to </a:t>
            </a:r>
          </a:p>
        </p:txBody>
      </p:sp>
      <p:sp>
        <p:nvSpPr>
          <p:cNvPr id="29" name="TextBox 28"/>
          <p:cNvSpPr txBox="1"/>
          <p:nvPr/>
        </p:nvSpPr>
        <p:spPr>
          <a:xfrm>
            <a:off x="258498" y="6300203"/>
            <a:ext cx="8739249" cy="400110"/>
          </a:xfrm>
          <a:prstGeom prst="rect">
            <a:avLst/>
          </a:prstGeom>
          <a:noFill/>
        </p:spPr>
        <p:txBody>
          <a:bodyPr wrap="square" rtlCol="0">
            <a:spAutoFit/>
          </a:bodyPr>
          <a:lstStyle/>
          <a:p>
            <a:r>
              <a:rPr lang="en-US" sz="2000" b="1" dirty="0">
                <a:solidFill>
                  <a:srgbClr val="E60003"/>
                </a:solidFill>
              </a:rPr>
              <a:t>Inside the square brackets </a:t>
            </a:r>
            <a:r>
              <a:rPr lang="en-US" sz="2000" b="1" dirty="0">
                <a:solidFill>
                  <a:srgbClr val="4E81BD"/>
                </a:solidFill>
              </a:rPr>
              <a:t>[]</a:t>
            </a:r>
            <a:r>
              <a:rPr lang="en-US" sz="2000" b="1" dirty="0">
                <a:solidFill>
                  <a:srgbClr val="E60003"/>
                </a:solidFill>
              </a:rPr>
              <a:t> , the factor is automatically coerced to a numeric </a:t>
            </a:r>
          </a:p>
        </p:txBody>
      </p:sp>
      <p:sp>
        <p:nvSpPr>
          <p:cNvPr id="30" name="TextBox 29"/>
          <p:cNvSpPr txBox="1"/>
          <p:nvPr/>
        </p:nvSpPr>
        <p:spPr>
          <a:xfrm>
            <a:off x="2222500" y="3815807"/>
            <a:ext cx="2057400" cy="369332"/>
          </a:xfrm>
          <a:prstGeom prst="rect">
            <a:avLst/>
          </a:prstGeom>
          <a:noFill/>
        </p:spPr>
        <p:txBody>
          <a:bodyPr wrap="square" rtlCol="0">
            <a:spAutoFit/>
          </a:bodyPr>
          <a:lstStyle/>
          <a:p>
            <a:r>
              <a:rPr lang="en-US" dirty="0"/>
              <a:t>is equivalent to </a:t>
            </a:r>
          </a:p>
        </p:txBody>
      </p:sp>
      <p:sp>
        <p:nvSpPr>
          <p:cNvPr id="31" name="TextBox 30"/>
          <p:cNvSpPr txBox="1"/>
          <p:nvPr/>
        </p:nvSpPr>
        <p:spPr>
          <a:xfrm>
            <a:off x="281255" y="4328531"/>
            <a:ext cx="8405545" cy="1754326"/>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=c("red","green3",blue")[c(</a:t>
            </a:r>
            <a:r>
              <a:rPr lang="en-US" dirty="0">
                <a:solidFill>
                  <a:srgbClr val="4E81BD"/>
                </a:solidFill>
                <a:latin typeface="Lucida Console" panose="020B0609040504020204" pitchFamily="49" charset="0"/>
              </a:rPr>
              <a:t>1,1,1,1,1,1,1,1,1,1,1,1,1,1,1,1,1,1,1,1,1,1,1,1,1,1,1,1,1,1,1,1,1,1,1,1,1,1,1,1,1,1,1,1,1,1,1,1,1,2,2,2,2,2,2,2,2,2,2,2,2,2,2,2,2,2,2,2,2,2,2,2,2,2,2,2,2,2,2,2,2,2,2,2,2,2,2,2,2,2,2,2,2,2,2,2,2,2,2,3,3,3,3,3,3,3,3,3,3,3,3,3,3,3,3,3,3,3,3,3,3,3,3,3,3,3,3,3,3,3,3,3,3,3,3,3,3,3,3,3,3,3,3,3,3,3,3,3,3)</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32" name="Rectangle 31"/>
          <p:cNvSpPr/>
          <p:nvPr/>
        </p:nvSpPr>
        <p:spPr>
          <a:xfrm>
            <a:off x="258499" y="1803401"/>
            <a:ext cx="8591743" cy="436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40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2387600"/>
            <a:ext cx="8581488" cy="990600"/>
          </a:xfrm>
        </p:spPr>
        <p:txBody>
          <a:bodyPr/>
          <a:lstStyle/>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color</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fill</a:t>
            </a:r>
            <a:r>
              <a:rPr lang="fr-FR" sz="1800" dirty="0">
                <a:solidFill>
                  <a:schemeClr val="accent3">
                    <a:lumMod val="50000"/>
                  </a:schemeClr>
                </a:solidFill>
                <a:latin typeface="Lucida Console" panose="020B0609040504020204" pitchFamily="49" charset="0"/>
                <a:ea typeface="Courier" charset="0"/>
                <a:cs typeface="Courier" charset="0"/>
              </a:rPr>
              <a:t>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endParaRPr lang="fr-FR" sz="1800" dirty="0">
              <a:solidFill>
                <a:srgbClr val="4F81BD"/>
              </a:solidFill>
              <a:latin typeface="Lucida Console" panose="020B0609040504020204" pitchFamily="49" charset="0"/>
              <a:ea typeface="Courier" charset="0"/>
              <a:cs typeface="Courier" charset="0"/>
            </a:endParaRP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	 </a:t>
            </a:r>
          </a:p>
          <a:p>
            <a:pPr marL="0" indent="0">
              <a:spcAft>
                <a:spcPts val="1200"/>
              </a:spcAft>
              <a:buNone/>
            </a:pPr>
            <a:endParaRPr lang="en-US" sz="1800" dirty="0">
              <a:solidFill>
                <a:srgbClr val="4F81BD"/>
              </a:solidFill>
              <a:latin typeface="Lucida Console" panose="020B0609040504020204" pitchFamily="49" charset="0"/>
              <a:ea typeface="Courier" charset="0"/>
              <a:cs typeface="Courier" charset="0"/>
            </a:endParaRPr>
          </a:p>
        </p:txBody>
      </p:sp>
      <p:sp>
        <p:nvSpPr>
          <p:cNvPr id="11" name="TextBox 10"/>
          <p:cNvSpPr txBox="1"/>
          <p:nvPr/>
        </p:nvSpPr>
        <p:spPr>
          <a:xfrm>
            <a:off x="258500" y="3797300"/>
            <a:ext cx="8331395" cy="2308324"/>
          </a:xfrm>
          <a:prstGeom prst="rect">
            <a:avLst/>
          </a:prstGeom>
          <a:noFill/>
        </p:spPr>
        <p:txBody>
          <a:bodyPr wrap="square" rtlCol="0">
            <a:spAutoFit/>
          </a:bodyPr>
          <a:lstStyle/>
          <a:p>
            <a:r>
              <a:rPr lang="en-US" sz="1200" dirty="0"/>
              <a:t> [1] "red"    "red"    "red"    "red"    "red"    "red"    "red"    "red"    "red"    "red"    "red"    "red"    "red"   </a:t>
            </a:r>
          </a:p>
          <a:p>
            <a:r>
              <a:rPr lang="en-US" sz="1200" dirty="0"/>
              <a:t> [14] "red"    "red"    "red"    "red"    "red"    "red"    "red"    "red"    "red"    "red"    "red"    "red"    "red"   </a:t>
            </a:r>
          </a:p>
          <a:p>
            <a:r>
              <a:rPr lang="en-US" sz="1200" dirty="0"/>
              <a:t> [27] "red"    "red"    "red"    "red"    "red"    "red"    "red"    "red"    "red"    "red"    "red"    "red"    "red"   </a:t>
            </a:r>
          </a:p>
          <a:p>
            <a:r>
              <a:rPr lang="en-US" sz="1200" dirty="0"/>
              <a:t> [40] "red"    "red"    "red"    "red"    "red"    "red"    "red"    "red"    "red"    "red"    "red"    "green3" "green3"</a:t>
            </a:r>
          </a:p>
          <a:p>
            <a:r>
              <a:rPr lang="en-US" sz="1200" dirty="0"/>
              <a:t> [53] "green3" "green3" "green3" "green3" "green3" "green3" "green3" "green3" "green3" "green3" "green3" "green3" "green3"</a:t>
            </a:r>
          </a:p>
          <a:p>
            <a:r>
              <a:rPr lang="en-US" sz="1200" dirty="0"/>
              <a:t> [66] "green3" "green3" "green3" "green3" "green3" "green3" "green3" "green3" "green3" "green3" "green3" "green3" "green3"</a:t>
            </a:r>
          </a:p>
          <a:p>
            <a:r>
              <a:rPr lang="en-US" sz="1200" dirty="0"/>
              <a:t> [79] "green3" "green3" "green3" "green3" "green3" "green3" "green3" "green3" "green3" "green3" "green3" "green3" "green3"</a:t>
            </a:r>
          </a:p>
          <a:p>
            <a:r>
              <a:rPr lang="en-US" sz="1200" dirty="0"/>
              <a:t> [92] "green3" "green3" "green3" "green3" "green3" "green3" "green3" "green3" "green3" "blue"   "blue"   "blue"   "blue"  </a:t>
            </a:r>
          </a:p>
          <a:p>
            <a:r>
              <a:rPr lang="en-US" sz="1200" dirty="0"/>
              <a:t>[105] "blue"   "blue"   "blue"   "blue"   "blue"   "blue"   "blue"   "blue"   "blue"   "blue"   "blue"   "blue"   "blue"  </a:t>
            </a:r>
          </a:p>
          <a:p>
            <a:r>
              <a:rPr lang="en-US" sz="1200" dirty="0"/>
              <a:t>[118] "blue"   "blue"   "blue"   "blue"   "blue"   "blue"   "blue"   "blue"   "blue"   "blue"   "blue"   "blue"   "blue"  </a:t>
            </a:r>
          </a:p>
          <a:p>
            <a:r>
              <a:rPr lang="en-US" sz="1200" dirty="0"/>
              <a:t>[131] "blue"   "blue"   "blue"   "blue"   "blue"   "blue"   "blue"   "blue"   "blue"   "blue"   "blue"   "blue"   "blue"  </a:t>
            </a:r>
          </a:p>
          <a:p>
            <a:r>
              <a:rPr lang="en-US" sz="1200" dirty="0"/>
              <a:t>[144] "blue"   "blue"   "blue"   "blue"   "blue"   "blue"   "blue" </a:t>
            </a:r>
          </a:p>
        </p:txBody>
      </p:sp>
      <p:sp>
        <p:nvSpPr>
          <p:cNvPr id="13" name="Titre 2"/>
          <p:cNvSpPr txBox="1">
            <a:spLocks/>
          </p:cNvSpPr>
          <p:nvPr/>
        </p:nvSpPr>
        <p:spPr>
          <a:xfrm>
            <a:off x="258500" y="344402"/>
            <a:ext cx="8716493"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sz="2800" dirty="0"/>
              <a:t>Excursus: </a:t>
            </a:r>
            <a:r>
              <a:rPr lang="fr-FR" sz="2800" dirty="0" err="1"/>
              <a:t>Coloring</a:t>
            </a:r>
            <a:r>
              <a:rPr lang="fr-FR" sz="2800" dirty="0"/>
              <a:t> data points in the iris data (III)</a:t>
            </a:r>
          </a:p>
        </p:txBody>
      </p:sp>
      <p:sp>
        <p:nvSpPr>
          <p:cNvPr id="14" name="TextBox 13"/>
          <p:cNvSpPr txBox="1"/>
          <p:nvPr/>
        </p:nvSpPr>
        <p:spPr>
          <a:xfrm>
            <a:off x="469899" y="1371600"/>
            <a:ext cx="8119995" cy="369332"/>
          </a:xfrm>
          <a:prstGeom prst="rect">
            <a:avLst/>
          </a:prstGeom>
          <a:noFill/>
        </p:spPr>
        <p:txBody>
          <a:bodyPr wrap="square" rtlCol="0">
            <a:spAutoFit/>
          </a:bodyPr>
          <a:lstStyle/>
          <a:p>
            <a:r>
              <a:rPr lang="en-US" dirty="0"/>
              <a:t>This results in a vector of color terms with 150 entries in the correct order. </a:t>
            </a:r>
          </a:p>
        </p:txBody>
      </p:sp>
    </p:spTree>
    <p:extLst>
      <p:ext uri="{BB962C8B-B14F-4D97-AF65-F5344CB8AC3E}">
        <p14:creationId xmlns:p14="http://schemas.microsoft.com/office/powerpoint/2010/main" val="27109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69520" cy="5441463"/>
          </a:xfrm>
        </p:spPr>
        <p:txBody>
          <a:bodyPr/>
          <a:lstStyle/>
          <a:p>
            <a:r>
              <a:rPr lang="en-US" sz="2400" dirty="0" err="1"/>
              <a:t>Barplots</a:t>
            </a:r>
            <a:r>
              <a:rPr lang="en-US" sz="2400" dirty="0"/>
              <a:t> allow simple visualization of counts or numeric data.</a:t>
            </a:r>
          </a:p>
          <a:p>
            <a:r>
              <a:rPr lang="en-US" sz="2400" dirty="0"/>
              <a:t>Optional arguments can be used to customize the plot.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&lt;- c(yr2011=25, yr2012=35, yr2013=50, yr2014=100)</a:t>
            </a:r>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barplot</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main="Number of requests for R courses",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names.arg</a:t>
            </a:r>
            <a:r>
              <a:rPr lang="en-US" sz="1800" dirty="0">
                <a:solidFill>
                  <a:srgbClr val="4F81BD"/>
                </a:solidFill>
                <a:latin typeface="Lucida Console" panose="020B0609040504020204" pitchFamily="49" charset="0"/>
                <a:ea typeface="Courier" charset="0"/>
                <a:cs typeface="Courier" charset="0"/>
              </a:rPr>
              <a:t>=c("2011", "2012","2013", "2014"), </a:t>
            </a:r>
          </a:p>
          <a:p>
            <a:pPr marL="0" indent="0">
              <a:buNone/>
            </a:pPr>
            <a:r>
              <a:rPr lang="en-US" sz="1800" dirty="0">
                <a:solidFill>
                  <a:srgbClr val="4F81BD"/>
                </a:solidFill>
                <a:latin typeface="Lucida Console" panose="020B0609040504020204" pitchFamily="49" charset="0"/>
                <a:ea typeface="Courier" charset="0"/>
                <a:cs typeface="Courier" charset="0"/>
              </a:rPr>
              <a:t>         col=c("yellow", "</a:t>
            </a:r>
            <a:r>
              <a:rPr lang="en-US" sz="1800" dirty="0" err="1">
                <a:solidFill>
                  <a:srgbClr val="4F81BD"/>
                </a:solidFill>
                <a:latin typeface="Lucida Console" panose="020B0609040504020204" pitchFamily="49" charset="0"/>
                <a:ea typeface="Courier" charset="0"/>
                <a:cs typeface="Courier" charset="0"/>
              </a:rPr>
              <a:t>orange","red</a:t>
            </a:r>
            <a:r>
              <a:rPr lang="en-US" sz="1800" dirty="0">
                <a:solidFill>
                  <a:srgbClr val="4F81BD"/>
                </a:solidFill>
                <a:latin typeface="Lucida Console" panose="020B0609040504020204" pitchFamily="49" charset="0"/>
                <a:ea typeface="Courier" charset="0"/>
                <a:cs typeface="Courier" charset="0"/>
              </a:rPr>
              <a:t>", "blue"))</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sz="2800"/>
              <a:t>The barplot() function</a:t>
            </a:r>
            <a:endParaRPr lang="en-US" sz="2800" dirty="0"/>
          </a:p>
        </p:txBody>
      </p:sp>
      <p:pic>
        <p:nvPicPr>
          <p:cNvPr id="4" name="Image 3" descr="Capture d’écran 2015-09-01 à 10.21.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96" y="2192398"/>
            <a:ext cx="5458054" cy="2581640"/>
          </a:xfrm>
          <a:prstGeom prst="rect">
            <a:avLst/>
          </a:prstGeom>
        </p:spPr>
      </p:pic>
    </p:spTree>
    <p:extLst>
      <p:ext uri="{BB962C8B-B14F-4D97-AF65-F5344CB8AC3E}">
        <p14:creationId xmlns:p14="http://schemas.microsoft.com/office/powerpoint/2010/main" val="12981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
        <p:nvSpPr>
          <p:cNvPr id="9" name="TextBox 8"/>
          <p:cNvSpPr txBox="1"/>
          <p:nvPr/>
        </p:nvSpPr>
        <p:spPr>
          <a:xfrm>
            <a:off x="5965902" y="1661532"/>
            <a:ext cx="2888166" cy="2862322"/>
          </a:xfrm>
          <a:prstGeom prst="rect">
            <a:avLst/>
          </a:prstGeom>
          <a:noFill/>
        </p:spPr>
        <p:txBody>
          <a:bodyPr wrap="square" rtlCol="0">
            <a:spAutoFit/>
          </a:bodyPr>
          <a:lstStyle/>
          <a:p>
            <a:r>
              <a:rPr lang="en-US" dirty="0"/>
              <a:t>Each year, R course requests were counted in 4 cities.</a:t>
            </a:r>
          </a:p>
          <a:p>
            <a:endParaRPr lang="en-US" dirty="0"/>
          </a:p>
          <a:p>
            <a:r>
              <a:rPr lang="en-US" dirty="0"/>
              <a:t>Bar heights: mean across all cities per year</a:t>
            </a:r>
          </a:p>
          <a:p>
            <a:endParaRPr lang="en-US" dirty="0"/>
          </a:p>
          <a:p>
            <a:r>
              <a:rPr lang="en-US" dirty="0"/>
              <a:t>Custom plotting using low level functions:</a:t>
            </a:r>
          </a:p>
          <a:p>
            <a:r>
              <a:rPr lang="en-US" dirty="0"/>
              <a:t>- add error bars (</a:t>
            </a:r>
            <a:r>
              <a:rPr lang="en-US" dirty="0" err="1"/>
              <a:t>std</a:t>
            </a:r>
            <a:r>
              <a:rPr lang="en-US" dirty="0"/>
              <a:t> dev.)</a:t>
            </a:r>
          </a:p>
          <a:p>
            <a:r>
              <a:rPr lang="en-US" dirty="0"/>
              <a:t>- add text to each bar (n=4)</a:t>
            </a:r>
          </a:p>
        </p:txBody>
      </p:sp>
    </p:spTree>
    <p:extLst>
      <p:ext uri="{BB962C8B-B14F-4D97-AF65-F5344CB8AC3E}">
        <p14:creationId xmlns:p14="http://schemas.microsoft.com/office/powerpoint/2010/main" val="3684032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942068"/>
            <a:ext cx="8494017" cy="5648302"/>
          </a:xfrm>
        </p:spPr>
        <p:txBody>
          <a:bodyPr/>
          <a:lstStyle/>
          <a:p>
            <a:pPr marL="0" indent="0">
              <a:buNone/>
            </a:pPr>
            <a:r>
              <a:rPr lang="en-US" sz="1800" dirty="0">
                <a:solidFill>
                  <a:srgbClr val="4F6228"/>
                </a:solidFill>
                <a:latin typeface="Lucida Console" panose="020B0609040504020204" pitchFamily="49" charset="0"/>
                <a:ea typeface="Courier" charset="0"/>
                <a:cs typeface="Courier" charset="0"/>
              </a:rPr>
              <a:t># Create a data frame</a:t>
            </a:r>
            <a:endParaRPr lang="en-US" sz="1400" dirty="0">
              <a:solidFill>
                <a:srgbClr val="4F81BD"/>
              </a:solidFill>
              <a:latin typeface="Lucida Console" panose="020B0609040504020204" pitchFamily="49" charset="0"/>
              <a:ea typeface="Courier" charset="0"/>
              <a:cs typeface="Courier" charset="0"/>
            </a:endParaRPr>
          </a:p>
          <a:p>
            <a:pPr marL="0" indent="0">
              <a:buNone/>
            </a:pPr>
            <a:r>
              <a:rPr lang="en-US" sz="1600" dirty="0" err="1">
                <a:solidFill>
                  <a:srgbClr val="4F81BD"/>
                </a:solidFill>
                <a:latin typeface="Lucida Console" panose="020B0609040504020204" pitchFamily="49" charset="0"/>
                <a:ea typeface="Courier" charset="0"/>
                <a:cs typeface="Courier" charset="0"/>
              </a:rPr>
              <a:t>df</a:t>
            </a:r>
            <a:r>
              <a:rPr lang="en-US" sz="1600" dirty="0">
                <a:solidFill>
                  <a:srgbClr val="4F81BD"/>
                </a:solidFill>
                <a:latin typeface="Lucida Console" panose="020B0609040504020204" pitchFamily="49" charset="0"/>
                <a:ea typeface="Courier" charset="0"/>
                <a:cs typeface="Courier" charset="0"/>
              </a:rPr>
              <a:t> &lt;- </a:t>
            </a:r>
            <a:r>
              <a:rPr lang="en-US" sz="1600" dirty="0" err="1">
                <a:solidFill>
                  <a:srgbClr val="4F81BD"/>
                </a:solidFill>
                <a:latin typeface="Lucida Console" panose="020B0609040504020204" pitchFamily="49" charset="0"/>
                <a:ea typeface="Courier" charset="0"/>
                <a:cs typeface="Courier" charset="0"/>
              </a:rPr>
              <a:t>data.frame</a:t>
            </a:r>
            <a:r>
              <a:rPr lang="en-US" sz="1600" dirty="0">
                <a:solidFill>
                  <a:srgbClr val="4F81BD"/>
                </a:solidFill>
                <a:latin typeface="Lucida Console" panose="020B0609040504020204" pitchFamily="49" charset="0"/>
                <a:ea typeface="Courier" charset="0"/>
                <a:cs typeface="Courier" charset="0"/>
              </a:rPr>
              <a:t>(</a:t>
            </a:r>
          </a:p>
          <a:p>
            <a:pPr marL="0" indent="0">
              <a:buNone/>
            </a:pPr>
            <a:r>
              <a:rPr lang="en-US" sz="1600" dirty="0">
                <a:solidFill>
                  <a:srgbClr val="4F81BD"/>
                </a:solidFill>
                <a:latin typeface="Lucida Console" panose="020B0609040504020204" pitchFamily="49" charset="0"/>
                <a:ea typeface="Courier" charset="0"/>
                <a:cs typeface="Courier" charset="0"/>
              </a:rPr>
              <a:t> 	 year = c("2011","2012","2013","2014",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a:t>
            </a:r>
          </a:p>
          <a:p>
            <a:pPr marL="0" indent="0">
              <a:buNone/>
            </a:pPr>
            <a:r>
              <a:rPr lang="en-US" sz="1600" dirty="0">
                <a:solidFill>
                  <a:srgbClr val="4F81BD"/>
                </a:solidFill>
                <a:latin typeface="Lucida Console" panose="020B0609040504020204" pitchFamily="49" charset="0"/>
                <a:ea typeface="Courier" charset="0"/>
                <a:cs typeface="Courier" charset="0"/>
              </a:rPr>
              <a:t> 	city =  c("A","A","A","A", "B","B","B","B", </a:t>
            </a:r>
          </a:p>
          <a:p>
            <a:pPr marL="0" indent="0">
              <a:buNone/>
            </a:pPr>
            <a:r>
              <a:rPr lang="en-US" sz="1600" dirty="0">
                <a:solidFill>
                  <a:srgbClr val="4F81BD"/>
                </a:solidFill>
                <a:latin typeface="Lucida Console" panose="020B0609040504020204" pitchFamily="49" charset="0"/>
                <a:ea typeface="Courier" charset="0"/>
                <a:cs typeface="Courier" charset="0"/>
              </a:rPr>
              <a:t>             	  "C","C","C","C", "D","D","D","D"),</a:t>
            </a:r>
          </a:p>
          <a:p>
            <a:pPr marL="0" indent="0">
              <a:buNone/>
            </a:pP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nb_requests_courses</a:t>
            </a:r>
            <a:r>
              <a:rPr lang="en-US" sz="1600" dirty="0">
                <a:solidFill>
                  <a:srgbClr val="4F81BD"/>
                </a:solidFill>
                <a:latin typeface="Lucida Console" panose="020B0609040504020204" pitchFamily="49" charset="0"/>
                <a:ea typeface="Courier" charset="0"/>
                <a:cs typeface="Courier" charset="0"/>
              </a:rPr>
              <a:t> = c(30,36,50,98, 26,35,54,101,</a:t>
            </a:r>
          </a:p>
          <a:p>
            <a:pPr marL="0" indent="0">
              <a:buNone/>
            </a:pPr>
            <a:r>
              <a:rPr lang="en-US" sz="1600" dirty="0">
                <a:solidFill>
                  <a:srgbClr val="4F81BD"/>
                </a:solidFill>
                <a:latin typeface="Lucida Console" panose="020B0609040504020204" pitchFamily="49" charset="0"/>
                <a:ea typeface="Courier" charset="0"/>
                <a:cs typeface="Courier" charset="0"/>
              </a:rPr>
              <a:t>                               28,38,51,105, 29,40,55,125))</a:t>
            </a:r>
          </a:p>
          <a:p>
            <a:pPr marL="0" indent="0">
              <a:buNone/>
            </a:pPr>
            <a:r>
              <a:rPr lang="en-US" sz="1800" dirty="0">
                <a:solidFill>
                  <a:srgbClr val="4F6228"/>
                </a:solidFill>
                <a:latin typeface="Lucida Console" panose="020B0609040504020204" pitchFamily="49" charset="0"/>
                <a:ea typeface="Courier" charset="0"/>
                <a:cs typeface="Courier" charset="0"/>
              </a:rPr>
              <a:t># Check what is inside</a:t>
            </a:r>
          </a:p>
          <a:p>
            <a:pPr marL="0" indent="0">
              <a:buNone/>
            </a:pPr>
            <a:r>
              <a:rPr lang="en-US" sz="1800" dirty="0">
                <a:solidFill>
                  <a:srgbClr val="4E81BD"/>
                </a:solidFill>
                <a:latin typeface="Lucida Console" panose="020B0609040504020204" pitchFamily="49" charset="0"/>
                <a:ea typeface="Courier" charset="0"/>
                <a:cs typeface="Courier" charset="0"/>
              </a:rPr>
              <a:t>&gt; head(</a:t>
            </a:r>
            <a:r>
              <a:rPr lang="en-US" sz="1800" dirty="0" err="1">
                <a:solidFill>
                  <a:srgbClr val="4E81BD"/>
                </a:solidFill>
                <a:latin typeface="Lucida Console" panose="020B0609040504020204" pitchFamily="49" charset="0"/>
                <a:ea typeface="Courier" charset="0"/>
                <a:cs typeface="Courier" charset="0"/>
              </a:rPr>
              <a:t>df</a:t>
            </a:r>
            <a:r>
              <a:rPr lang="en-US" sz="1800" dirty="0">
                <a:solidFill>
                  <a:srgbClr val="4E81BD"/>
                </a:solidFill>
                <a:latin typeface="Lucida Console" panose="020B0609040504020204" pitchFamily="49" charset="0"/>
                <a:ea typeface="Courier" charset="0"/>
                <a:cs typeface="Courier" charset="0"/>
              </a:rPr>
              <a:t>)</a:t>
            </a:r>
          </a:p>
          <a:p>
            <a:pPr marL="0" indent="0">
              <a:buNone/>
            </a:pPr>
            <a:r>
              <a:rPr lang="en-US" sz="1800" dirty="0">
                <a:latin typeface="Lucida Console" panose="020B0609040504020204" pitchFamily="49" charset="0"/>
                <a:ea typeface="Courier" charset="0"/>
                <a:cs typeface="Courier" charset="0"/>
              </a:rPr>
              <a:t> year 	     city    </a:t>
            </a:r>
            <a:r>
              <a:rPr lang="en-US" sz="1800" dirty="0" err="1">
                <a:latin typeface="Lucida Console" panose="020B0609040504020204" pitchFamily="49" charset="0"/>
                <a:ea typeface="Courier" charset="0"/>
                <a:cs typeface="Courier" charset="0"/>
              </a:rPr>
              <a:t>nb_requests_courses</a:t>
            </a:r>
            <a:endParaRPr lang="en-US" sz="1800" dirty="0">
              <a:latin typeface="Lucida Console" panose="020B0609040504020204" pitchFamily="49" charset="0"/>
              <a:ea typeface="Courier" charset="0"/>
              <a:cs typeface="Courier" charset="0"/>
            </a:endParaRPr>
          </a:p>
          <a:p>
            <a:pPr marL="0" indent="0">
              <a:buNone/>
            </a:pPr>
            <a:r>
              <a:rPr lang="en-US" sz="1800" dirty="0">
                <a:latin typeface="Lucida Console" panose="020B0609040504020204" pitchFamily="49" charset="0"/>
                <a:ea typeface="Courier" charset="0"/>
                <a:cs typeface="Courier" charset="0"/>
              </a:rPr>
              <a:t>1 2011        A                  30</a:t>
            </a:r>
          </a:p>
          <a:p>
            <a:pPr marL="0" indent="0">
              <a:buNone/>
            </a:pPr>
            <a:r>
              <a:rPr lang="en-US" sz="1800" dirty="0">
                <a:latin typeface="Lucida Console" panose="020B0609040504020204" pitchFamily="49" charset="0"/>
                <a:ea typeface="Courier" charset="0"/>
                <a:cs typeface="Courier" charset="0"/>
              </a:rPr>
              <a:t>2 2012        A                  36</a:t>
            </a:r>
          </a:p>
          <a:p>
            <a:pPr marL="0" indent="0">
              <a:buNone/>
            </a:pPr>
            <a:r>
              <a:rPr lang="en-US" sz="1800" dirty="0">
                <a:latin typeface="Lucida Console" panose="020B0609040504020204" pitchFamily="49" charset="0"/>
                <a:ea typeface="Courier" charset="0"/>
                <a:cs typeface="Courier" charset="0"/>
              </a:rPr>
              <a:t>3 2013        A                  50</a:t>
            </a:r>
          </a:p>
          <a:p>
            <a:pPr marL="0" indent="0">
              <a:buNone/>
            </a:pPr>
            <a:r>
              <a:rPr lang="en-US" sz="1800" dirty="0">
                <a:latin typeface="Lucida Console" panose="020B0609040504020204" pitchFamily="49" charset="0"/>
                <a:ea typeface="Courier" charset="0"/>
                <a:cs typeface="Courier" charset="0"/>
              </a:rPr>
              <a:t>4 2014        A                  98</a:t>
            </a:r>
          </a:p>
          <a:p>
            <a:pPr marL="0" indent="0">
              <a:buNone/>
            </a:pPr>
            <a:r>
              <a:rPr lang="en-US" sz="1800" dirty="0">
                <a:latin typeface="Lucida Console" panose="020B0609040504020204" pitchFamily="49" charset="0"/>
                <a:ea typeface="Courier" charset="0"/>
                <a:cs typeface="Courier" charset="0"/>
              </a:rPr>
              <a:t>5 2011        B                  26</a:t>
            </a:r>
          </a:p>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endParaRPr lang="en-US" sz="16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8054926" cy="387798"/>
          </a:xfrm>
        </p:spPr>
        <p:txBody>
          <a:bodyPr/>
          <a:lstStyle/>
          <a:p>
            <a:r>
              <a:rPr lang="en-GB" sz="2800" dirty="0"/>
              <a:t>Customized </a:t>
            </a:r>
            <a:r>
              <a:rPr lang="en-GB" sz="2800" dirty="0" err="1"/>
              <a:t>barplot</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a:t>
            </a:r>
          </a:p>
        </p:txBody>
      </p:sp>
    </p:spTree>
    <p:extLst>
      <p:ext uri="{BB962C8B-B14F-4D97-AF65-F5344CB8AC3E}">
        <p14:creationId xmlns:p14="http://schemas.microsoft.com/office/powerpoint/2010/main" val="39107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81992" y="1196078"/>
            <a:ext cx="8661286" cy="4993491"/>
          </a:xfrm>
        </p:spPr>
        <p:txBody>
          <a:bodyPr/>
          <a:lstStyle/>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r>
              <a:rPr lang="en-US" sz="1800" dirty="0">
                <a:solidFill>
                  <a:srgbClr val="4F6228"/>
                </a:solidFill>
                <a:latin typeface="Lucida Console" panose="020B0609040504020204" pitchFamily="49" charset="0"/>
                <a:ea typeface="Courier" charset="0"/>
                <a:cs typeface="Courier" charset="0"/>
              </a:rPr>
              <a:t># Compute mean, </a:t>
            </a:r>
            <a:r>
              <a:rPr lang="en-US" sz="1800" dirty="0" err="1">
                <a:solidFill>
                  <a:srgbClr val="4F6228"/>
                </a:solidFill>
                <a:latin typeface="Lucida Console" panose="020B0609040504020204" pitchFamily="49" charset="0"/>
                <a:ea typeface="Courier" charset="0"/>
                <a:cs typeface="Courier" charset="0"/>
              </a:rPr>
              <a:t>sd</a:t>
            </a:r>
            <a:r>
              <a:rPr lang="en-US" sz="1800" dirty="0">
                <a:solidFill>
                  <a:srgbClr val="4F6228"/>
                </a:solidFill>
                <a:latin typeface="Lucida Console" panose="020B0609040504020204" pitchFamily="49" charset="0"/>
                <a:ea typeface="Courier" charset="0"/>
                <a:cs typeface="Courier" charset="0"/>
              </a:rPr>
              <a:t>, number of observations per year</a:t>
            </a:r>
          </a:p>
          <a:p>
            <a:pPr marL="0" indent="0">
              <a:buNone/>
            </a:pPr>
            <a:r>
              <a:rPr lang="en-GB" sz="1800" dirty="0" err="1">
                <a:solidFill>
                  <a:srgbClr val="4F81BD"/>
                </a:solidFill>
                <a:latin typeface="Lucida Console" panose="020B0609040504020204" pitchFamily="49" charset="0"/>
                <a:ea typeface="Courier" charset="0"/>
                <a:cs typeface="Courier" charset="0"/>
              </a:rPr>
              <a:t>mean_nb</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mean)</a:t>
            </a:r>
          </a:p>
          <a:p>
            <a:pPr marL="0" indent="0">
              <a:buNone/>
            </a:pPr>
            <a:r>
              <a:rPr lang="en-GB" sz="1800" b="1" dirty="0" err="1">
                <a:solidFill>
                  <a:srgbClr val="4F81BD"/>
                </a:solidFill>
                <a:latin typeface="Lucida Console" panose="020B0609040504020204" pitchFamily="49" charset="0"/>
                <a:ea typeface="Courier" charset="0"/>
                <a:cs typeface="Courier" charset="0"/>
              </a:rPr>
              <a:t>sd_nb</a:t>
            </a:r>
            <a:r>
              <a:rPr lang="en-GB" sz="1800" b="1" dirty="0">
                <a:solidFill>
                  <a:srgbClr val="4F81BD"/>
                </a:solidFill>
                <a:latin typeface="Lucida Console" panose="020B0609040504020204" pitchFamily="49" charset="0"/>
                <a:ea typeface="Courier" charset="0"/>
                <a:cs typeface="Courier" charset="0"/>
              </a:rPr>
              <a:t>    &lt;- </a:t>
            </a:r>
            <a:r>
              <a:rPr lang="en-GB" sz="1800" b="1" dirty="0" err="1">
                <a:solidFill>
                  <a:srgbClr val="4F81BD"/>
                </a:solidFill>
                <a:latin typeface="Lucida Console" panose="020B0609040504020204" pitchFamily="49" charset="0"/>
                <a:ea typeface="Courier" charset="0"/>
                <a:cs typeface="Courier" charset="0"/>
              </a:rPr>
              <a:t>tapply</a:t>
            </a:r>
            <a:r>
              <a:rPr lang="en-GB" sz="1800" b="1"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df$nb_requests_courses</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df$year</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sd</a:t>
            </a:r>
            <a:r>
              <a:rPr lang="en-GB" sz="1800" b="1" dirty="0">
                <a:solidFill>
                  <a:srgbClr val="4F81BD"/>
                </a:solidFill>
                <a:latin typeface="Lucida Console" panose="020B0609040504020204" pitchFamily="49" charset="0"/>
                <a:ea typeface="Courier" charset="0"/>
                <a:cs typeface="Courier" charset="0"/>
              </a:rPr>
              <a:t>)</a:t>
            </a:r>
          </a:p>
          <a:p>
            <a:pPr marL="0" indent="0">
              <a:buNone/>
            </a:pPr>
            <a:r>
              <a:rPr lang="en-GB" sz="1800" dirty="0" err="1">
                <a:solidFill>
                  <a:srgbClr val="4F81BD"/>
                </a:solidFill>
                <a:latin typeface="Lucida Console" panose="020B0609040504020204" pitchFamily="49" charset="0"/>
                <a:ea typeface="Courier" charset="0"/>
                <a:cs typeface="Courier" charset="0"/>
              </a:rPr>
              <a:t>n_values</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length)</a:t>
            </a:r>
          </a:p>
          <a:p>
            <a:pPr marL="0" indent="0">
              <a:buNone/>
            </a:pPr>
            <a:r>
              <a:rPr lang="en-GB" sz="1800" dirty="0">
                <a:solidFill>
                  <a:srgbClr val="4F81BD"/>
                </a:solidFill>
                <a:latin typeface="Lucida Console" panose="020B0609040504020204" pitchFamily="49" charset="0"/>
                <a:ea typeface="Courier" charset="0"/>
                <a:cs typeface="Courier" charset="0"/>
              </a:rPr>
              <a:t> </a:t>
            </a:r>
          </a:p>
        </p:txBody>
      </p:sp>
      <p:sp>
        <p:nvSpPr>
          <p:cNvPr id="3" name="Titre 2"/>
          <p:cNvSpPr>
            <a:spLocks noGrp="1"/>
          </p:cNvSpPr>
          <p:nvPr>
            <p:ph type="ctrTitle"/>
          </p:nvPr>
        </p:nvSpPr>
        <p:spPr>
          <a:xfrm>
            <a:off x="393505" y="383727"/>
            <a:ext cx="6807395" cy="387798"/>
          </a:xfrm>
        </p:spPr>
        <p:txBody>
          <a:bodyPr/>
          <a:lstStyle/>
          <a:p>
            <a:r>
              <a:rPr lang="en-GB" sz="2800" dirty="0"/>
              <a:t>Customized </a:t>
            </a:r>
            <a:r>
              <a:rPr lang="en-GB" sz="2800" dirty="0" err="1"/>
              <a:t>barplots</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(II) </a:t>
            </a:r>
          </a:p>
        </p:txBody>
      </p:sp>
      <p:sp>
        <p:nvSpPr>
          <p:cNvPr id="5" name="Rectangle 4"/>
          <p:cNvSpPr/>
          <p:nvPr/>
        </p:nvSpPr>
        <p:spPr>
          <a:xfrm>
            <a:off x="393504" y="3441031"/>
            <a:ext cx="6807396" cy="3139321"/>
          </a:xfrm>
          <a:prstGeom prst="rect">
            <a:avLst/>
          </a:prstGeom>
        </p:spPr>
        <p:txBody>
          <a:bodyPr wrap="square">
            <a:spAutoFit/>
          </a:bodyPr>
          <a:lstStyle/>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mean_nb</a:t>
            </a:r>
            <a:r>
              <a:rPr lang="en-US" dirty="0">
                <a:latin typeface="Lucida Console" panose="020B0609040504020204" pitchFamily="49" charset="0"/>
              </a:rPr>
              <a:t>  </a:t>
            </a:r>
          </a:p>
          <a:p>
            <a:r>
              <a:rPr lang="en-US" dirty="0">
                <a:latin typeface="Lucida Console" panose="020B0609040504020204" pitchFamily="49" charset="0"/>
              </a:rPr>
              <a:t>  2011   2012   2013   2014 </a:t>
            </a:r>
          </a:p>
          <a:p>
            <a:r>
              <a:rPr lang="en-US" dirty="0">
                <a:latin typeface="Lucida Console" panose="020B0609040504020204" pitchFamily="49" charset="0"/>
              </a:rPr>
              <a:t>  28.25  37.25  52.50  107.25</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sd_nb</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1.707825  2.217356  2.380476  12.175796</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n_values</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4    4    4    4</a:t>
            </a:r>
          </a:p>
        </p:txBody>
      </p:sp>
      <p:sp>
        <p:nvSpPr>
          <p:cNvPr id="4" name="TextBox 3"/>
          <p:cNvSpPr txBox="1"/>
          <p:nvPr/>
        </p:nvSpPr>
        <p:spPr>
          <a:xfrm>
            <a:off x="281991" y="930031"/>
            <a:ext cx="4739714" cy="400110"/>
          </a:xfrm>
          <a:prstGeom prst="rect">
            <a:avLst/>
          </a:prstGeom>
          <a:noFill/>
        </p:spPr>
        <p:txBody>
          <a:bodyPr wrap="square" rtlCol="0">
            <a:spAutoFit/>
          </a:bodyPr>
          <a:lstStyle/>
          <a:p>
            <a:r>
              <a:rPr lang="en-US" sz="2000" dirty="0"/>
              <a:t>Compute summary statistics</a:t>
            </a:r>
          </a:p>
        </p:txBody>
      </p:sp>
    </p:spTree>
    <p:extLst>
      <p:ext uri="{BB962C8B-B14F-4D97-AF65-F5344CB8AC3E}">
        <p14:creationId xmlns:p14="http://schemas.microsoft.com/office/powerpoint/2010/main" val="18219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623815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6807395" cy="387798"/>
          </a:xfrm>
        </p:spPr>
        <p:txBody>
          <a:bodyPr/>
          <a:lstStyle/>
          <a:p>
            <a:r>
              <a:rPr lang="en-GB" sz="2800"/>
              <a:t>Customized barplots </a:t>
            </a:r>
            <a:r>
              <a:rPr lang="en-GB" sz="2800">
                <a:solidFill>
                  <a:srgbClr val="4F81BD"/>
                </a:solidFill>
              </a:rPr>
              <a:t>with sd </a:t>
            </a:r>
            <a:r>
              <a:rPr lang="en-GB" sz="2800"/>
              <a:t>error bars (</a:t>
            </a:r>
            <a:r>
              <a:rPr lang="en-GB" sz="2800" dirty="0"/>
              <a:t>III)</a:t>
            </a:r>
          </a:p>
        </p:txBody>
      </p:sp>
      <p:sp>
        <p:nvSpPr>
          <p:cNvPr id="4" name="Rectangle 3"/>
          <p:cNvSpPr/>
          <p:nvPr/>
        </p:nvSpPr>
        <p:spPr>
          <a:xfrm>
            <a:off x="152781" y="1549455"/>
            <a:ext cx="8764858" cy="4801314"/>
          </a:xfrm>
          <a:prstGeom prst="rect">
            <a:avLst/>
          </a:prstGeom>
        </p:spPr>
        <p:txBody>
          <a:bodyPr wrap="square">
            <a:spAutoFit/>
          </a:bodyPr>
          <a:lstStyle/>
          <a:p>
            <a:r>
              <a:rPr lang="en-GB" dirty="0">
                <a:solidFill>
                  <a:srgbClr val="4F6228"/>
                </a:solidFill>
                <a:latin typeface="Lucida Console" panose="020B0609040504020204" pitchFamily="49" charset="0"/>
                <a:ea typeface="Courier" charset="0"/>
                <a:cs typeface="Courier" charset="0"/>
              </a:rPr>
              <a:t># Make a </a:t>
            </a:r>
            <a:r>
              <a:rPr lang="en-GB" dirty="0" err="1">
                <a:solidFill>
                  <a:srgbClr val="4F6228"/>
                </a:solidFill>
                <a:latin typeface="Lucida Console" panose="020B0609040504020204" pitchFamily="49" charset="0"/>
                <a:ea typeface="Courier" charset="0"/>
                <a:cs typeface="Courier" charset="0"/>
              </a:rPr>
              <a:t>barplot</a:t>
            </a:r>
            <a:r>
              <a:rPr lang="en-GB" dirty="0">
                <a:solidFill>
                  <a:srgbClr val="4F6228"/>
                </a:solidFill>
                <a:latin typeface="Lucida Console" panose="020B0609040504020204" pitchFamily="49" charset="0"/>
                <a:ea typeface="Courier" charset="0"/>
                <a:cs typeface="Courier" charset="0"/>
              </a:rPr>
              <a:t> using the means returned by </a:t>
            </a:r>
            <a:r>
              <a:rPr lang="en-GB" dirty="0" err="1">
                <a:solidFill>
                  <a:srgbClr val="4F6228"/>
                </a:solidFill>
                <a:latin typeface="Lucida Console" panose="020B0609040504020204" pitchFamily="49" charset="0"/>
                <a:ea typeface="Courier" charset="0"/>
                <a:cs typeface="Courier" charset="0"/>
              </a:rPr>
              <a:t>tapply</a:t>
            </a:r>
            <a:endParaRPr lang="en-GB" dirty="0">
              <a:solidFill>
                <a:srgbClr val="4F6228"/>
              </a:solidFill>
              <a:latin typeface="Lucida Console" panose="020B0609040504020204" pitchFamily="49" charset="0"/>
              <a:ea typeface="Courier" charset="0"/>
              <a:cs typeface="Courier" charset="0"/>
            </a:endParaRPr>
          </a:p>
          <a:p>
            <a:r>
              <a:rPr lang="en-GB" b="1" dirty="0" err="1">
                <a:solidFill>
                  <a:srgbClr val="4F81BD"/>
                </a:solidFill>
                <a:latin typeface="Lucida Console" panose="020B0609040504020204" pitchFamily="49" charset="0"/>
                <a:ea typeface="Courier" charset="0"/>
                <a:cs typeface="Courier" charset="0"/>
              </a:rPr>
              <a:t>mids</a:t>
            </a:r>
            <a:r>
              <a:rPr lang="en-GB" dirty="0">
                <a:solidFill>
                  <a:srgbClr val="4F81BD"/>
                </a:solidFill>
                <a:latin typeface="Lucida Console" panose="020B0609040504020204" pitchFamily="49" charset="0"/>
                <a:ea typeface="Courier" charset="0"/>
                <a:cs typeface="Courier" charset="0"/>
              </a:rPr>
              <a:t> &lt;- </a:t>
            </a:r>
            <a:r>
              <a:rPr lang="en-GB" b="1" dirty="0" err="1">
                <a:solidFill>
                  <a:srgbClr val="4F81BD"/>
                </a:solidFill>
                <a:latin typeface="Lucida Console" panose="020B0609040504020204" pitchFamily="49" charset="0"/>
                <a:ea typeface="Courier" charset="0"/>
                <a:cs typeface="Courier" charset="0"/>
              </a:rPr>
              <a:t>barplot</a:t>
            </a:r>
            <a:r>
              <a:rPr lang="en-GB" dirty="0">
                <a:solidFill>
                  <a:srgbClr val="4F81BD"/>
                </a:solidFill>
                <a:latin typeface="Lucida Console" panose="020B0609040504020204" pitchFamily="49" charset="0"/>
                <a:ea typeface="Courier" charset="0"/>
                <a:cs typeface="Courier" charset="0"/>
              </a:rPr>
              <a:t>(</a:t>
            </a:r>
            <a:r>
              <a:rPr lang="en-GB" b="1" dirty="0" err="1">
                <a:solidFill>
                  <a:schemeClr val="accent1"/>
                </a:solidFill>
                <a:latin typeface="Lucida Console" panose="020B0609040504020204" pitchFamily="49" charset="0"/>
                <a:ea typeface="Courier" charset="0"/>
                <a:cs typeface="Courier" charset="0"/>
              </a:rPr>
              <a:t>mean_nb</a:t>
            </a:r>
            <a:r>
              <a:rPr lang="en-GB" dirty="0">
                <a:solidFill>
                  <a:schemeClr val="accent1"/>
                </a:solidFill>
                <a:latin typeface="Lucida Console" panose="020B0609040504020204" pitchFamily="49" charset="0"/>
                <a:ea typeface="Courier" charset="0"/>
                <a:cs typeface="Courier" charset="0"/>
              </a:rPr>
              <a:t>,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xlab</a:t>
            </a:r>
            <a:r>
              <a:rPr lang="en-GB" dirty="0">
                <a:solidFill>
                  <a:schemeClr val="accent1"/>
                </a:solidFill>
                <a:latin typeface="Lucida Console" panose="020B0609040504020204" pitchFamily="49" charset="0"/>
                <a:ea typeface="Courier" charset="0"/>
                <a:cs typeface="Courier" charset="0"/>
              </a:rPr>
              <a:t>="year",</a:t>
            </a:r>
            <a:r>
              <a:rPr lang="en-GB" dirty="0" err="1">
                <a:solidFill>
                  <a:schemeClr val="accent1"/>
                </a:solidFill>
                <a:latin typeface="Lucida Console" panose="020B0609040504020204" pitchFamily="49" charset="0"/>
                <a:ea typeface="Courier" charset="0"/>
                <a:cs typeface="Courier" charset="0"/>
              </a:rPr>
              <a:t>ylab</a:t>
            </a:r>
            <a:r>
              <a:rPr lang="en-GB" dirty="0">
                <a:solidFill>
                  <a:schemeClr val="accent1"/>
                </a:solidFill>
                <a:latin typeface="Lucida Console" panose="020B0609040504020204" pitchFamily="49" charset="0"/>
                <a:ea typeface="Courier" charset="0"/>
                <a:cs typeface="Courier" charset="0"/>
              </a:rPr>
              <a:t>="Number of requests for courses",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ylim</a:t>
            </a:r>
            <a:r>
              <a:rPr lang="en-GB" dirty="0">
                <a:solidFill>
                  <a:schemeClr val="accent1"/>
                </a:solidFill>
                <a:latin typeface="Lucida Console" panose="020B0609040504020204" pitchFamily="49" charset="0"/>
                <a:ea typeface="Courier" charset="0"/>
                <a:cs typeface="Courier" charset="0"/>
              </a:rPr>
              <a:t>=c(0,120),</a:t>
            </a:r>
          </a:p>
          <a:p>
            <a:r>
              <a:rPr lang="en-GB" dirty="0">
                <a:solidFill>
                  <a:schemeClr val="accent1"/>
                </a:solidFill>
                <a:latin typeface="Lucida Console" panose="020B0609040504020204" pitchFamily="49" charset="0"/>
                <a:ea typeface="Courier" charset="0"/>
                <a:cs typeface="Courier" charset="0"/>
              </a:rPr>
              <a:t>           col=c("yellow", "</a:t>
            </a:r>
            <a:r>
              <a:rPr lang="en-GB" dirty="0" err="1">
                <a:solidFill>
                  <a:schemeClr val="accent1"/>
                </a:solidFill>
                <a:latin typeface="Lucida Console" panose="020B0609040504020204" pitchFamily="49" charset="0"/>
                <a:ea typeface="Courier" charset="0"/>
                <a:cs typeface="Courier" charset="0"/>
              </a:rPr>
              <a:t>orange","red</a:t>
            </a:r>
            <a:r>
              <a:rPr lang="en-GB" dirty="0">
                <a:solidFill>
                  <a:schemeClr val="accent1"/>
                </a:solidFill>
                <a:latin typeface="Lucida Console" panose="020B0609040504020204" pitchFamily="49" charset="0"/>
                <a:ea typeface="Courier" charset="0"/>
                <a:cs typeface="Courier" charset="0"/>
              </a:rPr>
              <a:t>", "blue"),</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cex</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cex.axis</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cex.main</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cex.names</a:t>
            </a:r>
            <a:r>
              <a:rPr lang="en-GB" dirty="0">
                <a:solidFill>
                  <a:schemeClr val="accent1"/>
                </a:solidFill>
                <a:latin typeface="Lucida Console" panose="020B0609040504020204" pitchFamily="49" charset="0"/>
                <a:ea typeface="Courier" charset="0"/>
                <a:cs typeface="Courier" charset="0"/>
              </a:rPr>
              <a:t>=1.5,</a:t>
            </a:r>
          </a:p>
          <a:p>
            <a:r>
              <a:rPr lang="en-US" dirty="0">
                <a:solidFill>
                  <a:schemeClr val="accent1"/>
                </a:solidFill>
                <a:latin typeface="Lucida Console" panose="020B0609040504020204" pitchFamily="49" charset="0"/>
                <a:ea typeface="Courier" charset="0"/>
                <a:cs typeface="Courier" charset="0"/>
              </a:rPr>
              <a:t>	    main= "Number of requests for R")</a:t>
            </a:r>
            <a:r>
              <a:rPr lang="en-GB" dirty="0">
                <a:solidFill>
                  <a:schemeClr val="accent1"/>
                </a:solidFill>
                <a:latin typeface="Lucida Console" panose="020B0609040504020204" pitchFamily="49" charset="0"/>
                <a:ea typeface="Courier" charset="0"/>
                <a:cs typeface="Courier" charset="0"/>
              </a:rPr>
              <a:t> </a:t>
            </a:r>
          </a:p>
          <a:p>
            <a:endParaRPr lang="en-GB" dirty="0">
              <a:solidFill>
                <a:schemeClr val="accent1"/>
              </a:solidFill>
              <a:latin typeface="Lucida Console" panose="020B0609040504020204" pitchFamily="49" charset="0"/>
              <a:ea typeface="Courier" charset="0"/>
              <a:cs typeface="Courier" charset="0"/>
            </a:endParaRPr>
          </a:p>
          <a:p>
            <a:r>
              <a:rPr lang="en-GB" dirty="0">
                <a:solidFill>
                  <a:srgbClr val="4F6228"/>
                </a:solidFill>
                <a:latin typeface="Lucida Console" panose="020B0609040504020204" pitchFamily="49" charset="0"/>
                <a:ea typeface="Courier" charset="0"/>
                <a:cs typeface="Courier" charset="0"/>
              </a:rPr>
              <a:t># </a:t>
            </a:r>
            <a:r>
              <a:rPr lang="en-GB" dirty="0" err="1">
                <a:solidFill>
                  <a:srgbClr val="4F6228"/>
                </a:solidFill>
                <a:latin typeface="Lucida Console" panose="020B0609040504020204" pitchFamily="49" charset="0"/>
                <a:ea typeface="Courier" charset="0"/>
                <a:cs typeface="Courier" charset="0"/>
              </a:rPr>
              <a:t>mids</a:t>
            </a:r>
            <a:r>
              <a:rPr lang="en-GB" dirty="0">
                <a:solidFill>
                  <a:srgbClr val="4F6228"/>
                </a:solidFill>
                <a:latin typeface="Lucida Console" panose="020B0609040504020204" pitchFamily="49" charset="0"/>
                <a:ea typeface="Courier" charset="0"/>
                <a:cs typeface="Courier" charset="0"/>
              </a:rPr>
              <a:t> contains the location of the middle </a:t>
            </a:r>
          </a:p>
          <a:p>
            <a:r>
              <a:rPr lang="en-GB" dirty="0">
                <a:solidFill>
                  <a:srgbClr val="4F6228"/>
                </a:solidFill>
                <a:latin typeface="Lucida Console" panose="020B0609040504020204" pitchFamily="49" charset="0"/>
                <a:ea typeface="Courier" charset="0"/>
                <a:cs typeface="Courier" charset="0"/>
              </a:rPr>
              <a:t>of the bars on the x-axis</a:t>
            </a:r>
            <a:endParaRPr lang="en-GB" dirty="0">
              <a:solidFill>
                <a:schemeClr val="accent1"/>
              </a:solidFill>
              <a:latin typeface="Lucida Console" panose="020B0609040504020204" pitchFamily="49" charset="0"/>
              <a:ea typeface="Courier" charset="0"/>
              <a:cs typeface="Courier" charset="0"/>
            </a:endParaRPr>
          </a:p>
          <a:p>
            <a:endParaRPr lang="en-GB" dirty="0">
              <a:solidFill>
                <a:srgbClr val="4F6228"/>
              </a:solidFill>
              <a:latin typeface="Lucida Console" panose="020B0609040504020204" pitchFamily="49" charset="0"/>
              <a:ea typeface="Courier" charset="0"/>
              <a:cs typeface="Courier" charset="0"/>
            </a:endParaRPr>
          </a:p>
          <a:p>
            <a:r>
              <a:rPr lang="en-GB" dirty="0">
                <a:solidFill>
                  <a:schemeClr val="accent1"/>
                </a:solidFill>
                <a:latin typeface="Lucida Console" panose="020B0609040504020204" pitchFamily="49" charset="0"/>
                <a:ea typeface="Courier" charset="0"/>
                <a:cs typeface="Courier" charset="0"/>
              </a:rPr>
              <a:t>&gt; </a:t>
            </a:r>
            <a:r>
              <a:rPr lang="en-GB" dirty="0" err="1">
                <a:solidFill>
                  <a:schemeClr val="accent1"/>
                </a:solidFill>
                <a:latin typeface="Lucida Console" panose="020B0609040504020204" pitchFamily="49" charset="0"/>
                <a:ea typeface="Courier" charset="0"/>
                <a:cs typeface="Courier" charset="0"/>
              </a:rPr>
              <a:t>mids</a:t>
            </a:r>
            <a:endParaRPr lang="en-GB" dirty="0">
              <a:solidFill>
                <a:schemeClr val="accent1"/>
              </a:solidFill>
              <a:latin typeface="Lucida Console" panose="020B0609040504020204" pitchFamily="49" charset="0"/>
              <a:ea typeface="Courier" charset="0"/>
              <a:cs typeface="Courier" charset="0"/>
            </a:endParaRPr>
          </a:p>
          <a:p>
            <a:r>
              <a:rPr lang="en-GB" dirty="0">
                <a:solidFill>
                  <a:schemeClr val="tx1">
                    <a:lumMod val="85000"/>
                    <a:lumOff val="15000"/>
                  </a:schemeClr>
                </a:solidFill>
                <a:latin typeface="Lucida Console" panose="020B0609040504020204" pitchFamily="49" charset="0"/>
                <a:ea typeface="Courier" charset="0"/>
                <a:cs typeface="Courier" charset="0"/>
              </a:rPr>
              <a:t>     [,1]</a:t>
            </a:r>
          </a:p>
          <a:p>
            <a:r>
              <a:rPr lang="en-GB" dirty="0">
                <a:solidFill>
                  <a:schemeClr val="tx1">
                    <a:lumMod val="85000"/>
                    <a:lumOff val="15000"/>
                  </a:schemeClr>
                </a:solidFill>
                <a:latin typeface="Lucida Console" panose="020B0609040504020204" pitchFamily="49" charset="0"/>
                <a:ea typeface="Courier" charset="0"/>
                <a:cs typeface="Courier" charset="0"/>
              </a:rPr>
              <a:t>[1,]  0.7</a:t>
            </a:r>
          </a:p>
          <a:p>
            <a:r>
              <a:rPr lang="en-GB" dirty="0">
                <a:solidFill>
                  <a:schemeClr val="tx1">
                    <a:lumMod val="85000"/>
                    <a:lumOff val="15000"/>
                  </a:schemeClr>
                </a:solidFill>
                <a:latin typeface="Lucida Console" panose="020B0609040504020204" pitchFamily="49" charset="0"/>
                <a:ea typeface="Courier" charset="0"/>
                <a:cs typeface="Courier" charset="0"/>
              </a:rPr>
              <a:t>[2,]  1.9</a:t>
            </a:r>
          </a:p>
          <a:p>
            <a:r>
              <a:rPr lang="en-GB" dirty="0">
                <a:solidFill>
                  <a:schemeClr val="tx1">
                    <a:lumMod val="85000"/>
                    <a:lumOff val="15000"/>
                  </a:schemeClr>
                </a:solidFill>
                <a:latin typeface="Lucida Console" panose="020B0609040504020204" pitchFamily="49" charset="0"/>
                <a:ea typeface="Courier" charset="0"/>
                <a:cs typeface="Courier" charset="0"/>
              </a:rPr>
              <a:t>[3,]  3.1</a:t>
            </a:r>
          </a:p>
          <a:p>
            <a:r>
              <a:rPr lang="en-GB" dirty="0">
                <a:solidFill>
                  <a:schemeClr val="tx1">
                    <a:lumMod val="85000"/>
                    <a:lumOff val="15000"/>
                  </a:schemeClr>
                </a:solidFill>
                <a:latin typeface="Lucida Console" panose="020B0609040504020204" pitchFamily="49" charset="0"/>
                <a:ea typeface="Courier" charset="0"/>
                <a:cs typeface="Courier" charset="0"/>
              </a:rPr>
              <a:t>[4,]  4.3</a:t>
            </a:r>
          </a:p>
        </p:txBody>
      </p:sp>
      <p:sp>
        <p:nvSpPr>
          <p:cNvPr id="5" name="TextBox 4"/>
          <p:cNvSpPr txBox="1"/>
          <p:nvPr/>
        </p:nvSpPr>
        <p:spPr>
          <a:xfrm>
            <a:off x="152781" y="960435"/>
            <a:ext cx="3883609" cy="400110"/>
          </a:xfrm>
          <a:prstGeom prst="rect">
            <a:avLst/>
          </a:prstGeom>
          <a:noFill/>
        </p:spPr>
        <p:txBody>
          <a:bodyPr wrap="square" rtlCol="0">
            <a:spAutoFit/>
          </a:bodyPr>
          <a:lstStyle/>
          <a:p>
            <a:r>
              <a:rPr lang="en-US" sz="2000" dirty="0"/>
              <a:t>High-level: Generate plot</a:t>
            </a:r>
          </a:p>
        </p:txBody>
      </p:sp>
      <p:pic>
        <p:nvPicPr>
          <p:cNvPr id="2" name="Picture 1"/>
          <p:cNvPicPr>
            <a:picLocks noChangeAspect="1"/>
          </p:cNvPicPr>
          <p:nvPr/>
        </p:nvPicPr>
        <p:blipFill>
          <a:blip r:embed="rId3"/>
          <a:stretch>
            <a:fillRect/>
          </a:stretch>
        </p:blipFill>
        <p:spPr>
          <a:xfrm>
            <a:off x="6361402" y="3750834"/>
            <a:ext cx="2485614" cy="2844363"/>
          </a:xfrm>
          <a:prstGeom prst="rect">
            <a:avLst/>
          </a:prstGeom>
        </p:spPr>
      </p:pic>
    </p:spTree>
    <p:extLst>
      <p:ext uri="{BB962C8B-B14F-4D97-AF65-F5344CB8AC3E}">
        <p14:creationId xmlns:p14="http://schemas.microsoft.com/office/powerpoint/2010/main" val="275443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596292"/>
            <a:ext cx="8560924" cy="4874848"/>
          </a:xfrm>
        </p:spPr>
        <p:txBody>
          <a:bodyPr/>
          <a:lstStyle/>
          <a:p>
            <a:pPr marL="0" indent="0">
              <a:buNone/>
            </a:pPr>
            <a:r>
              <a:rPr lang="en-GB" sz="1800" dirty="0">
                <a:solidFill>
                  <a:srgbClr val="4F6228"/>
                </a:solidFill>
                <a:latin typeface="Lucida Console" panose="020B0609040504020204" pitchFamily="49" charset="0"/>
                <a:ea typeface="Courier" charset="0"/>
                <a:cs typeface="Courier" charset="0"/>
              </a:rPr>
              <a:t># Use arrows() to put </a:t>
            </a:r>
            <a:r>
              <a:rPr lang="en-GB" sz="1800" b="1" dirty="0" err="1">
                <a:solidFill>
                  <a:srgbClr val="4F6228"/>
                </a:solidFill>
                <a:latin typeface="Lucida Console" panose="020B0609040504020204" pitchFamily="49" charset="0"/>
                <a:ea typeface="Courier" charset="0"/>
                <a:cs typeface="Courier" charset="0"/>
              </a:rPr>
              <a:t>sd</a:t>
            </a:r>
            <a:r>
              <a:rPr lang="en-GB" sz="1800" b="1" dirty="0">
                <a:solidFill>
                  <a:srgbClr val="4F6228"/>
                </a:solidFill>
                <a:latin typeface="Lucida Console" panose="020B0609040504020204" pitchFamily="49" charset="0"/>
                <a:ea typeface="Courier" charset="0"/>
                <a:cs typeface="Courier" charset="0"/>
              </a:rPr>
              <a:t> error bars </a:t>
            </a:r>
            <a:r>
              <a:rPr lang="en-GB" sz="1800" dirty="0">
                <a:solidFill>
                  <a:srgbClr val="4F6228"/>
                </a:solidFill>
                <a:latin typeface="Lucida Console" panose="020B0609040504020204" pitchFamily="49" charset="0"/>
                <a:ea typeface="Courier" charset="0"/>
                <a:cs typeface="Courier" charset="0"/>
              </a:rPr>
              <a:t>on the plot</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81BD"/>
              </a:solidFill>
              <a:latin typeface="Lucida Console" panose="020B0609040504020204" pitchFamily="49" charset="0"/>
              <a:ea typeface="Courier" charset="0"/>
              <a:cs typeface="Courier" charset="0"/>
            </a:endParaRPr>
          </a:p>
          <a:p>
            <a:pPr marL="0" indent="0">
              <a:buNone/>
            </a:pPr>
            <a:r>
              <a:rPr lang="en-GB" sz="1800" dirty="0">
                <a:solidFill>
                  <a:srgbClr val="4F81BD"/>
                </a:solidFill>
                <a:latin typeface="Lucida Console" panose="020B0609040504020204" pitchFamily="49" charset="0"/>
                <a:ea typeface="Courier" charset="0"/>
                <a:cs typeface="Courier" charset="0"/>
              </a:rPr>
              <a:t>arrows(</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lower point</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upper point</a:t>
            </a:r>
          </a:p>
          <a:p>
            <a:pPr marL="0" indent="0">
              <a:buNone/>
            </a:pPr>
            <a:r>
              <a:rPr lang="en-GB" sz="1800" dirty="0">
                <a:solidFill>
                  <a:srgbClr val="4F81BD"/>
                </a:solidFill>
                <a:latin typeface="Lucida Console" panose="020B0609040504020204" pitchFamily="49" charset="0"/>
                <a:ea typeface="Courier" charset="0"/>
                <a:cs typeface="Courier" charset="0"/>
              </a:rPr>
              <a:t>       code=3,      </a:t>
            </a:r>
            <a:r>
              <a:rPr lang="en-GB" sz="1800" dirty="0">
                <a:solidFill>
                  <a:srgbClr val="4F6228"/>
                </a:solidFill>
                <a:latin typeface="Lucida Console" panose="020B0609040504020204" pitchFamily="49" charset="0"/>
                <a:ea typeface="Courier" charset="0"/>
                <a:cs typeface="Courier" charset="0"/>
              </a:rPr>
              <a:t># type of arrow: "head at both ends"</a:t>
            </a:r>
            <a:r>
              <a:rPr lang="en-GB" sz="1800" dirty="0">
                <a:solidFill>
                  <a:srgbClr val="4F81BD"/>
                </a:solidFill>
                <a:latin typeface="Lucida Console" panose="020B0609040504020204" pitchFamily="49" charset="0"/>
                <a:ea typeface="Courier" charset="0"/>
                <a:cs typeface="Courier" charset="0"/>
              </a:rPr>
              <a:t>	angle=90,    </a:t>
            </a:r>
            <a:r>
              <a:rPr lang="en-GB" sz="1800" dirty="0">
                <a:solidFill>
                  <a:srgbClr val="4F6228"/>
                </a:solidFill>
                <a:latin typeface="Lucida Console" panose="020B0609040504020204" pitchFamily="49" charset="0"/>
                <a:ea typeface="Courier" charset="0"/>
                <a:cs typeface="Courier" charset="0"/>
              </a:rPr>
              <a:t># angle between shaft and head of arrow</a:t>
            </a:r>
          </a:p>
          <a:p>
            <a:pPr marL="0" indent="0">
              <a:buNone/>
            </a:pPr>
            <a:r>
              <a:rPr lang="en-GB" sz="1800" dirty="0">
                <a:solidFill>
                  <a:srgbClr val="4F81BD"/>
                </a:solidFill>
                <a:latin typeface="Lucida Console" panose="020B0609040504020204" pitchFamily="49" charset="0"/>
                <a:ea typeface="Courier" charset="0"/>
                <a:cs typeface="Courier" charset="0"/>
              </a:rPr>
              <a:t>	length=0.1,  </a:t>
            </a:r>
            <a:r>
              <a:rPr lang="en-GB" sz="1800" dirty="0">
                <a:solidFill>
                  <a:srgbClr val="4F6228"/>
                </a:solidFill>
                <a:latin typeface="Lucida Console" panose="020B0609040504020204" pitchFamily="49" charset="0"/>
                <a:ea typeface="Courier" charset="0"/>
                <a:cs typeface="Courier" charset="0"/>
              </a:rPr>
              <a:t># length of edges of arrow head</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lwd</a:t>
            </a:r>
            <a:r>
              <a:rPr lang="en-GB" sz="1800" dirty="0">
                <a:solidFill>
                  <a:srgbClr val="4F81BD"/>
                </a:solidFill>
                <a:latin typeface="Lucida Console" panose="020B0609040504020204" pitchFamily="49" charset="0"/>
                <a:ea typeface="Courier" charset="0"/>
                <a:cs typeface="Courier" charset="0"/>
              </a:rPr>
              <a:t>=2)       </a:t>
            </a:r>
            <a:r>
              <a:rPr lang="en-GB" sz="1800" dirty="0">
                <a:solidFill>
                  <a:srgbClr val="4F6228"/>
                </a:solidFill>
                <a:latin typeface="Lucida Console" panose="020B0609040504020204" pitchFamily="49" charset="0"/>
                <a:ea typeface="Courier" charset="0"/>
                <a:cs typeface="Courier" charset="0"/>
              </a:rPr>
              <a:t># line width</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r>
              <a:rPr lang="en-GB" sz="1800" dirty="0">
                <a:solidFill>
                  <a:srgbClr val="4F6228"/>
                </a:solidFill>
                <a:latin typeface="Lucida Console" panose="020B0609040504020204" pitchFamily="49" charset="0"/>
                <a:ea typeface="Courier" charset="0"/>
                <a:cs typeface="Courier" charset="0"/>
              </a:rPr>
              <a:t># Add text at the midpoints and at height 5 on the y-axis: number of observations</a:t>
            </a:r>
          </a:p>
          <a:p>
            <a:pPr marL="0" indent="0">
              <a:buNone/>
            </a:pPr>
            <a:r>
              <a:rPr lang="pt-BR" sz="1800" dirty="0">
                <a:solidFill>
                  <a:srgbClr val="4F81BD"/>
                </a:solidFill>
                <a:latin typeface="Lucida Console" panose="020B0609040504020204" pitchFamily="49" charset="0"/>
                <a:ea typeface="Courier" charset="0"/>
                <a:cs typeface="Courier" charset="0"/>
              </a:rPr>
              <a:t>text(x=mids, y=5, paste("n =",n_values), cex=2)</a:t>
            </a:r>
            <a:endParaRPr lang="en-GB"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7007420" cy="387798"/>
          </a:xfrm>
        </p:spPr>
        <p:txBody>
          <a:bodyPr/>
          <a:lstStyle/>
          <a:p>
            <a:r>
              <a:rPr lang="en-GB" sz="2800"/>
              <a:t>Customized barplots </a:t>
            </a:r>
            <a:r>
              <a:rPr lang="en-GB" sz="2800">
                <a:solidFill>
                  <a:srgbClr val="4F81BD"/>
                </a:solidFill>
              </a:rPr>
              <a:t>with sd </a:t>
            </a:r>
            <a:r>
              <a:rPr lang="en-GB" sz="2800"/>
              <a:t>error bars (</a:t>
            </a:r>
            <a:r>
              <a:rPr lang="en-GB" sz="2800" dirty="0"/>
              <a:t>IV)</a:t>
            </a:r>
          </a:p>
        </p:txBody>
      </p:sp>
      <p:grpSp>
        <p:nvGrpSpPr>
          <p:cNvPr id="23" name="Group 22"/>
          <p:cNvGrpSpPr/>
          <p:nvPr/>
        </p:nvGrpSpPr>
        <p:grpSpPr>
          <a:xfrm>
            <a:off x="2207307" y="1979164"/>
            <a:ext cx="4776693" cy="820285"/>
            <a:chOff x="646769" y="3509651"/>
            <a:chExt cx="4917689" cy="820285"/>
          </a:xfrm>
        </p:grpSpPr>
        <p:grpSp>
          <p:nvGrpSpPr>
            <p:cNvPr id="10" name="Group 9"/>
            <p:cNvGrpSpPr/>
            <p:nvPr/>
          </p:nvGrpSpPr>
          <p:grpSpPr>
            <a:xfrm>
              <a:off x="646769" y="3694317"/>
              <a:ext cx="245327" cy="635619"/>
              <a:chOff x="7895063" y="2787805"/>
              <a:chExt cx="245327" cy="635619"/>
            </a:xfrm>
          </p:grpSpPr>
          <p:cxnSp>
            <p:nvCxnSpPr>
              <p:cNvPr id="5" name="Straight Connector 4"/>
              <p:cNvCxnSpPr/>
              <p:nvPr/>
            </p:nvCxnSpPr>
            <p:spPr>
              <a:xfrm>
                <a:off x="8017727" y="2787805"/>
                <a:ext cx="11151" cy="635619"/>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95063" y="2787805"/>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17365" y="3423424"/>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1123057" y="3509651"/>
              <a:ext cx="4441401" cy="369332"/>
            </a:xfrm>
            <a:prstGeom prst="rect">
              <a:avLst/>
            </a:prstGeom>
            <a:noFill/>
          </p:spPr>
          <p:txBody>
            <a:bodyPr wrap="square" rtlCol="0">
              <a:spAutoFit/>
            </a:bodyPr>
            <a:lstStyle/>
            <a:p>
              <a:r>
                <a:rPr lang="en-US" dirty="0"/>
                <a:t>"arrow head"</a:t>
              </a:r>
            </a:p>
          </p:txBody>
        </p:sp>
        <p:sp>
          <p:nvSpPr>
            <p:cNvPr id="13" name="TextBox 12"/>
            <p:cNvSpPr txBox="1"/>
            <p:nvPr/>
          </p:nvSpPr>
          <p:spPr>
            <a:xfrm>
              <a:off x="1156512" y="3865519"/>
              <a:ext cx="1494263" cy="369332"/>
            </a:xfrm>
            <a:prstGeom prst="rect">
              <a:avLst/>
            </a:prstGeom>
            <a:noFill/>
          </p:spPr>
          <p:txBody>
            <a:bodyPr wrap="square" rtlCol="0">
              <a:spAutoFit/>
            </a:bodyPr>
            <a:lstStyle/>
            <a:p>
              <a:r>
                <a:rPr lang="en-US" dirty="0"/>
                <a:t>"arrow shaft"</a:t>
              </a:r>
            </a:p>
          </p:txBody>
        </p:sp>
        <p:cxnSp>
          <p:nvCxnSpPr>
            <p:cNvPr id="15" name="Straight Connector 14"/>
            <p:cNvCxnSpPr>
              <a:endCxn id="12" idx="1"/>
            </p:cNvCxnSpPr>
            <p:nvPr/>
          </p:nvCxnSpPr>
          <p:spPr>
            <a:xfrm>
              <a:off x="892096" y="3694317"/>
              <a:ext cx="230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92096" y="4047872"/>
              <a:ext cx="26441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9806" y="1013530"/>
            <a:ext cx="6525209" cy="400110"/>
          </a:xfrm>
          <a:prstGeom prst="rect">
            <a:avLst/>
          </a:prstGeom>
          <a:noFill/>
        </p:spPr>
        <p:txBody>
          <a:bodyPr wrap="square" rtlCol="0">
            <a:spAutoFit/>
          </a:bodyPr>
          <a:lstStyle/>
          <a:p>
            <a:r>
              <a:rPr lang="en-US" sz="2000" dirty="0"/>
              <a:t>Low-level: Add elements (error bars and text)</a:t>
            </a:r>
          </a:p>
        </p:txBody>
      </p:sp>
    </p:spTree>
    <p:extLst>
      <p:ext uri="{BB962C8B-B14F-4D97-AF65-F5344CB8AC3E}">
        <p14:creationId xmlns:p14="http://schemas.microsoft.com/office/powerpoint/2010/main" val="16910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Tree>
    <p:extLst>
      <p:ext uri="{BB962C8B-B14F-4D97-AF65-F5344CB8AC3E}">
        <p14:creationId xmlns:p14="http://schemas.microsoft.com/office/powerpoint/2010/main" val="349466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a:t>Bar plots with error bars are widely used in biology</a:t>
            </a:r>
          </a:p>
          <a:p>
            <a:r>
              <a:rPr lang="en-GB" sz="2400" dirty="0"/>
              <a:t>Be aware: different ways of calculating error bars (</a:t>
            </a:r>
            <a:r>
              <a:rPr lang="en-GB" sz="2400" dirty="0" err="1"/>
              <a:t>sd</a:t>
            </a:r>
            <a:r>
              <a:rPr lang="en-GB" sz="2400" dirty="0"/>
              <a:t> or </a:t>
            </a:r>
            <a:r>
              <a:rPr lang="en-GB" sz="2400" dirty="0" err="1"/>
              <a:t>sem</a:t>
            </a:r>
            <a:r>
              <a:rPr lang="en-GB" sz="2400" dirty="0"/>
              <a:t>*)</a:t>
            </a:r>
          </a:p>
          <a:p>
            <a:pPr marL="0" indent="0">
              <a:spcBef>
                <a:spcPts val="24"/>
              </a:spcBef>
              <a:buNone/>
            </a:pPr>
            <a:r>
              <a:rPr lang="en-GB" sz="2400" dirty="0"/>
              <a:t>   (standard deviation or standard error of the mean)</a:t>
            </a:r>
          </a:p>
          <a:p>
            <a:r>
              <a:rPr lang="en-GB" sz="2400" dirty="0"/>
              <a:t>Often not the most informative way to look at the data, combine them with other plots </a:t>
            </a:r>
            <a:r>
              <a:rPr lang="en-US" sz="2400" spc="-1" dirty="0">
                <a:solidFill>
                  <a:srgbClr val="262626"/>
                </a:solidFill>
                <a:ea typeface="DejaVu Sans"/>
              </a:rPr>
              <a:t>(box plot, violin plots, scatter plot) </a:t>
            </a:r>
            <a:endParaRPr lang="en-GB" sz="2400" dirty="0"/>
          </a:p>
          <a:p>
            <a:endParaRPr lang="en-GB" sz="2400" dirty="0"/>
          </a:p>
          <a:p>
            <a:r>
              <a:rPr lang="en-GB" sz="2400" dirty="0">
                <a:hlinkClick r:id="rId3"/>
              </a:rPr>
              <a:t>https://stekhoven.shinyapps.io/barplotNonsense/</a:t>
            </a:r>
            <a:endParaRPr lang="en-GB" sz="2400" dirty="0"/>
          </a:p>
          <a:p>
            <a:endParaRPr lang="en-US" dirty="0"/>
          </a:p>
        </p:txBody>
      </p:sp>
      <p:sp>
        <p:nvSpPr>
          <p:cNvPr id="3" name="Title 2"/>
          <p:cNvSpPr>
            <a:spLocks noGrp="1"/>
          </p:cNvSpPr>
          <p:nvPr>
            <p:ph type="ctrTitle"/>
          </p:nvPr>
        </p:nvSpPr>
        <p:spPr>
          <a:xfrm>
            <a:off x="258501" y="344402"/>
            <a:ext cx="7943178" cy="387798"/>
          </a:xfrm>
        </p:spPr>
        <p:txBody>
          <a:bodyPr/>
          <a:lstStyle/>
          <a:p>
            <a:r>
              <a:rPr lang="en-US" sz="2800"/>
              <a:t>Barplot digression</a:t>
            </a:r>
            <a:r>
              <a:rPr lang="is-IS" sz="2800"/>
              <a:t>… </a:t>
            </a:r>
            <a:endParaRPr lang="en-US" sz="2800" dirty="0"/>
          </a:p>
        </p:txBody>
      </p:sp>
      <p:sp>
        <p:nvSpPr>
          <p:cNvPr id="5" name="TextBox 4"/>
          <p:cNvSpPr txBox="1"/>
          <p:nvPr/>
        </p:nvSpPr>
        <p:spPr>
          <a:xfrm>
            <a:off x="5458690" y="5958399"/>
            <a:ext cx="3685310" cy="646331"/>
          </a:xfrm>
          <a:prstGeom prst="rect">
            <a:avLst/>
          </a:prstGeom>
          <a:noFill/>
        </p:spPr>
        <p:txBody>
          <a:bodyPr wrap="square" rtlCol="0">
            <a:spAutoFit/>
          </a:bodyPr>
          <a:lstStyle/>
          <a:p>
            <a:r>
              <a:rPr lang="en-US" dirty="0"/>
              <a:t>*</a:t>
            </a:r>
            <a:r>
              <a:rPr lang="en-US" dirty="0" err="1"/>
              <a:t>sd</a:t>
            </a:r>
            <a:r>
              <a:rPr lang="en-US" dirty="0"/>
              <a:t>: standard deviation</a:t>
            </a:r>
          </a:p>
          <a:p>
            <a:r>
              <a:rPr lang="en-US" dirty="0"/>
              <a:t>  </a:t>
            </a:r>
            <a:r>
              <a:rPr lang="en-US" dirty="0" err="1"/>
              <a:t>sem</a:t>
            </a:r>
            <a:r>
              <a:rPr lang="en-US" dirty="0"/>
              <a:t>: standard error of the mean</a:t>
            </a:r>
          </a:p>
        </p:txBody>
      </p:sp>
    </p:spTree>
    <p:extLst>
      <p:ext uri="{BB962C8B-B14F-4D97-AF65-F5344CB8AC3E}">
        <p14:creationId xmlns:p14="http://schemas.microsoft.com/office/powerpoint/2010/main" val="504665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7560" y="1084269"/>
            <a:ext cx="8351280" cy="536007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561"/>
              </a:spcBef>
              <a:spcAft>
                <a:spcPts val="0"/>
              </a:spcAft>
              <a:buClrTx/>
              <a:buSzTx/>
              <a:buFontTx/>
              <a:buNone/>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Import the mouse data from the file mice_data_mod.csv. This files contains the same data as mice_data.csv and in addition, two more columns.</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Run </a:t>
            </a:r>
            <a:r>
              <a:rPr kumimoji="0" lang="en-US" sz="1800" b="1" i="0" u="none" strike="noStrike" kern="1200" cap="none" spc="-1" normalizeH="0" baseline="0" noProof="0" dirty="0">
                <a:ln>
                  <a:noFill/>
                </a:ln>
                <a:solidFill>
                  <a:srgbClr val="4E81BD"/>
                </a:solidFill>
                <a:effectLst/>
                <a:uLnTx/>
                <a:uFillTx/>
                <a:latin typeface="Calibri"/>
                <a:ea typeface="DejaVu Sans"/>
              </a:rPr>
              <a:t>str() </a:t>
            </a:r>
            <a:r>
              <a:rPr kumimoji="0" lang="en-US" sz="1800" b="0" i="0" u="none" strike="noStrike" kern="1200" cap="none" spc="-1" normalizeH="0" baseline="0" noProof="0" dirty="0">
                <a:ln>
                  <a:noFill/>
                </a:ln>
                <a:solidFill>
                  <a:srgbClr val="262626"/>
                </a:solidFill>
                <a:effectLst/>
                <a:uLnTx/>
                <a:uFillTx/>
                <a:latin typeface="Calibri"/>
                <a:ea typeface="DejaVu Sans"/>
              </a:rPr>
              <a:t>to check your data frame: did it load correctly?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Convert </a:t>
            </a:r>
            <a:r>
              <a:rPr lang="en-US" spc="-1" dirty="0">
                <a:solidFill>
                  <a:srgbClr val="262626"/>
                </a:solidFill>
                <a:latin typeface="Calibri"/>
                <a:ea typeface="DejaVu Sans"/>
              </a:rPr>
              <a:t>genotype and diet to </a:t>
            </a:r>
            <a:r>
              <a:rPr kumimoji="0" lang="en-US" sz="1800" b="0" i="0" u="none" strike="noStrike" kern="1200" cap="none" spc="-1" normalizeH="0" baseline="0" noProof="0" dirty="0">
                <a:ln>
                  <a:noFill/>
                </a:ln>
                <a:solidFill>
                  <a:srgbClr val="262626"/>
                </a:solidFill>
                <a:effectLst/>
                <a:uLnTx/>
                <a:uFillTx/>
                <a:latin typeface="Calibri"/>
                <a:ea typeface="DejaVu Sans"/>
              </a:rPr>
              <a:t>factor variables.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Plot a </a:t>
            </a:r>
            <a:r>
              <a:rPr kumimoji="0" lang="en-US" sz="1800" b="1" i="0" u="none" strike="noStrike" kern="1200" cap="none" spc="-1" normalizeH="0" baseline="0" noProof="0" dirty="0">
                <a:ln>
                  <a:noFill/>
                </a:ln>
                <a:solidFill>
                  <a:srgbClr val="262626"/>
                </a:solidFill>
                <a:effectLst/>
                <a:uLnTx/>
                <a:uFillTx/>
                <a:latin typeface="Calibri"/>
                <a:ea typeface="DejaVu Sans"/>
              </a:rPr>
              <a:t>histogram</a:t>
            </a:r>
            <a:r>
              <a:rPr kumimoji="0" lang="en-US" sz="1800" b="0" i="0" u="none" strike="noStrike" kern="1200" cap="none" spc="-1" normalizeH="0" baseline="0" noProof="0" dirty="0">
                <a:ln>
                  <a:noFill/>
                </a:ln>
                <a:solidFill>
                  <a:srgbClr val="262626"/>
                </a:solidFill>
                <a:effectLst/>
                <a:uLnTx/>
                <a:uFillTx/>
                <a:latin typeface="Calibri"/>
                <a:ea typeface="DejaVu Sans"/>
              </a:rPr>
              <a:t> of mouse weight and customize it with title, labels,  </a:t>
            </a:r>
            <a:r>
              <a:rPr lang="en-US" spc="-1" dirty="0">
                <a:solidFill>
                  <a:srgbClr val="262626"/>
                </a:solidFill>
                <a:latin typeface="Calibri"/>
                <a:ea typeface="DejaVu Sans"/>
              </a:rPr>
              <a:t>colors</a:t>
            </a:r>
            <a:r>
              <a:rPr kumimoji="0" lang="en-US" sz="1800" b="0" i="0" u="none" strike="noStrike" kern="1200" cap="none" spc="-1" normalizeH="0" baseline="0" noProof="0" dirty="0">
                <a:ln>
                  <a:noFill/>
                </a:ln>
                <a:solidFill>
                  <a:srgbClr val="262626"/>
                </a:solidFill>
                <a:effectLst/>
                <a:uLnTx/>
                <a:uFillTx/>
                <a:latin typeface="Calibri"/>
                <a:ea typeface="DejaVu Sans"/>
              </a:rPr>
              <a:t>.</a:t>
            </a:r>
            <a:br>
              <a:rPr kumimoji="0" lang="en-US" sz="1800" b="0" i="0" u="none" strike="noStrike" kern="1200" cap="none" spc="-1" normalizeH="0" baseline="0" noProof="0" dirty="0">
                <a:ln>
                  <a:noFill/>
                </a:ln>
                <a:solidFill>
                  <a:srgbClr val="262626"/>
                </a:solidFill>
                <a:effectLst/>
                <a:uLnTx/>
                <a:uFillTx/>
                <a:latin typeface="Calibri"/>
                <a:ea typeface="DejaVu Sans"/>
              </a:rPr>
            </a:br>
            <a:r>
              <a:rPr lang="en-US" spc="-1" dirty="0">
                <a:solidFill>
                  <a:srgbClr val="262626"/>
                </a:solidFill>
                <a:latin typeface="Calibri"/>
                <a:ea typeface="DejaVu Sans"/>
              </a:rPr>
              <a:t>R</a:t>
            </a:r>
            <a:r>
              <a:rPr kumimoji="0" lang="en-US" sz="1800" b="0" i="0" u="none" strike="noStrike" kern="1200" cap="none" spc="-1" normalizeH="0" baseline="0" noProof="0" dirty="0" err="1">
                <a:ln>
                  <a:noFill/>
                </a:ln>
                <a:solidFill>
                  <a:srgbClr val="262626"/>
                </a:solidFill>
                <a:effectLst/>
                <a:uLnTx/>
                <a:uFillTx/>
                <a:latin typeface="Calibri"/>
                <a:ea typeface="DejaVu Sans"/>
              </a:rPr>
              <a:t>epresent</a:t>
            </a:r>
            <a:r>
              <a:rPr kumimoji="0" lang="en-US" sz="1800" b="0" i="0" u="none" strike="noStrike" kern="1200" cap="none" spc="-1" normalizeH="0" baseline="0" noProof="0" dirty="0">
                <a:ln>
                  <a:noFill/>
                </a:ln>
                <a:solidFill>
                  <a:srgbClr val="262626"/>
                </a:solidFill>
                <a:effectLst/>
                <a:uLnTx/>
                <a:uFillTx/>
                <a:latin typeface="Calibri"/>
                <a:ea typeface="DejaVu Sans"/>
              </a:rPr>
              <a:t> the density line on top.</a:t>
            </a:r>
            <a:endParaRPr kumimoji="0" lang="en-US" sz="1800" b="0" i="0" u="none" strike="noStrike" kern="1200" cap="none" spc="-1" normalizeH="0" baseline="0" noProof="0" dirty="0">
              <a:ln>
                <a:noFill/>
              </a:ln>
              <a:solidFill>
                <a:prstClr val="black"/>
              </a:solidFill>
              <a:effectLst/>
              <a:uLnTx/>
              <a:uFillTx/>
              <a:latin typeface="Arial"/>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4) Make a </a:t>
            </a:r>
            <a:r>
              <a:rPr kumimoji="0" lang="en-US" sz="1800" b="1" i="0" u="none" strike="noStrike" kern="1200" cap="none" spc="-1" normalizeH="0" baseline="0" noProof="0" dirty="0">
                <a:ln>
                  <a:noFill/>
                </a:ln>
                <a:solidFill>
                  <a:srgbClr val="262626"/>
                </a:solidFill>
                <a:effectLst/>
                <a:uLnTx/>
                <a:uFillTx/>
                <a:latin typeface="Calibri"/>
                <a:ea typeface="DejaVu Sans"/>
              </a:rPr>
              <a:t>scatter plot </a:t>
            </a:r>
            <a:r>
              <a:rPr kumimoji="0" lang="en-US" sz="1800" b="0" i="0" u="none" strike="noStrike" kern="1200" cap="none" spc="-1" normalizeH="0" baseline="0" noProof="0" dirty="0">
                <a:ln>
                  <a:noFill/>
                </a:ln>
                <a:solidFill>
                  <a:srgbClr val="262626"/>
                </a:solidFill>
                <a:effectLst/>
                <a:uLnTx/>
                <a:uFillTx/>
                <a:latin typeface="Calibri"/>
                <a:ea typeface="DejaVu Sans"/>
              </a:rPr>
              <a:t>of respiratory rate against mouse weights using the function plot().</a:t>
            </a:r>
          </a:p>
          <a:p>
            <a:pPr marL="5760" marR="0" lvl="0" algn="l" defTabSz="914400" rtl="0" eaLnBrk="1" fontAlgn="auto" latinLnBrk="0" hangingPunct="1">
              <a:lnSpc>
                <a:spcPct val="100000"/>
              </a:lnSpc>
              <a:buClr>
                <a:srgbClr val="000000"/>
              </a:buClr>
              <a:buSzTx/>
              <a:tabLst/>
              <a:defRPr/>
            </a:pPr>
            <a:r>
              <a:rPr lang="en-US" spc="-1" dirty="0">
                <a:solidFill>
                  <a:srgbClr val="262626"/>
                </a:solidFill>
                <a:latin typeface="Calibri"/>
                <a:ea typeface="DejaVu Sans"/>
              </a:rPr>
              <a:t>Function arguments:</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use solid circles as plotting symbol</a:t>
            </a:r>
          </a:p>
          <a:p>
            <a:pPr marL="5760">
              <a:buClr>
                <a:srgbClr val="000000"/>
              </a:buClr>
            </a:pPr>
            <a:r>
              <a:rPr kumimoji="0" lang="en-US" sz="1800" b="0" i="0" u="none" strike="noStrike" kern="1200" cap="none" spc="-1" normalizeH="0" baseline="0" noProof="0" dirty="0">
                <a:ln>
                  <a:noFill/>
                </a:ln>
                <a:solidFill>
                  <a:srgbClr val="262626"/>
                </a:solidFill>
                <a:effectLst/>
                <a:uLnTx/>
                <a:uFillTx/>
                <a:latin typeface="Calibri"/>
                <a:ea typeface="DejaVu Sans"/>
              </a:rPr>
              <a:t>	- add a title</a:t>
            </a:r>
            <a:endParaRPr lang="en-US" spc="-1" dirty="0">
              <a:solidFill>
                <a:srgbClr val="262626"/>
              </a:solidFill>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customize the axis labels  (“Weight [g]”, “Respiratory Rate [bpm]”)</a:t>
            </a: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color the points </a:t>
            </a:r>
            <a:r>
              <a:rPr kumimoji="0" lang="en-US" sz="1800" b="1" i="0" u="none" strike="noStrike" kern="1200" cap="none" spc="-1" normalizeH="0" baseline="0" noProof="0" dirty="0">
                <a:ln>
                  <a:noFill/>
                </a:ln>
                <a:solidFill>
                  <a:srgbClr val="262626"/>
                </a:solidFill>
                <a:effectLst/>
                <a:uLnTx/>
                <a:uFillTx/>
                <a:latin typeface="Calibri"/>
                <a:ea typeface="DejaVu Sans"/>
              </a:rPr>
              <a:t>by genotype. </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spcBef>
                <a:spcPts val="723"/>
              </a:spcBef>
              <a:spcAft>
                <a:spcPts val="283"/>
              </a:spcAft>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Add a </a:t>
            </a:r>
            <a:r>
              <a:rPr kumimoji="0" lang="en-US" sz="1800" b="1" i="0" u="none" strike="noStrike" kern="1200" cap="none" spc="-1" normalizeH="0" baseline="0" noProof="0" dirty="0">
                <a:ln>
                  <a:noFill/>
                </a:ln>
                <a:solidFill>
                  <a:srgbClr val="262626"/>
                </a:solidFill>
                <a:effectLst/>
                <a:uLnTx/>
                <a:uFillTx/>
                <a:latin typeface="Calibri"/>
                <a:ea typeface="DejaVu Sans"/>
              </a:rPr>
              <a:t>legend</a:t>
            </a:r>
            <a:r>
              <a:rPr kumimoji="0" lang="en-US" sz="1800" b="0" i="0" u="none" strike="noStrike" kern="1200" cap="none" spc="-1" normalizeH="0" baseline="0" noProof="0" dirty="0">
                <a:ln>
                  <a:noFill/>
                </a:ln>
                <a:solidFill>
                  <a:srgbClr val="262626"/>
                </a:solidFill>
                <a:effectLst/>
                <a:uLnTx/>
                <a:uFillTx/>
                <a:latin typeface="Calibri"/>
                <a:ea typeface="DejaVu Sans"/>
              </a:rPr>
              <a:t> for the genotype. </a:t>
            </a:r>
            <a:r>
              <a:rPr lang="en-US" spc="-1" dirty="0">
                <a:solidFill>
                  <a:srgbClr val="262626"/>
                </a:solidFill>
                <a:latin typeface="Calibri"/>
              </a:rPr>
              <a:t>Fit a </a:t>
            </a:r>
            <a:r>
              <a:rPr lang="en-US" b="1" spc="-1" dirty="0">
                <a:solidFill>
                  <a:srgbClr val="262626"/>
                </a:solidFill>
                <a:latin typeface="Calibri"/>
              </a:rPr>
              <a:t>trend line </a:t>
            </a:r>
            <a:r>
              <a:rPr lang="en-US" spc="-1" dirty="0">
                <a:solidFill>
                  <a:srgbClr val="262626"/>
                </a:solidFill>
                <a:latin typeface="Calibri"/>
              </a:rPr>
              <a:t>using the function </a:t>
            </a:r>
            <a:r>
              <a:rPr lang="en-US" spc="-1" dirty="0" err="1">
                <a:solidFill>
                  <a:srgbClr val="262626"/>
                </a:solidFill>
                <a:latin typeface="Calibri"/>
              </a:rPr>
              <a:t>abline</a:t>
            </a:r>
            <a:r>
              <a:rPr lang="en-US" spc="-1" dirty="0">
                <a:solidFill>
                  <a:srgbClr val="262626"/>
                </a:solidFill>
                <a:latin typeface="Calibri"/>
              </a:rPr>
              <a:t>().</a:t>
            </a:r>
          </a:p>
          <a:p>
            <a:pPr marL="5760">
              <a:spcBef>
                <a:spcPts val="723"/>
              </a:spcBef>
              <a:spcAft>
                <a:spcPts val="283"/>
              </a:spcAft>
              <a:buClr>
                <a:srgbClr val="000000"/>
              </a:buClr>
            </a:pPr>
            <a:r>
              <a:rPr lang="en-US" sz="1800" b="0" strike="noStrike" spc="-1" dirty="0">
                <a:solidFill>
                  <a:srgbClr val="262626"/>
                </a:solidFill>
                <a:latin typeface="Calibri"/>
                <a:ea typeface="DejaVu Sans"/>
              </a:rPr>
              <a:t>5) Make </a:t>
            </a:r>
            <a:r>
              <a:rPr lang="en-US" sz="1800" b="1" strike="noStrike" spc="-1" dirty="0">
                <a:solidFill>
                  <a:srgbClr val="262626"/>
                </a:solidFill>
                <a:latin typeface="Calibri"/>
                <a:ea typeface="DejaVu Sans"/>
              </a:rPr>
              <a:t>boxplots</a:t>
            </a:r>
            <a:r>
              <a:rPr lang="en-US" sz="1800" b="0" strike="noStrike" spc="-1" dirty="0">
                <a:solidFill>
                  <a:srgbClr val="262626"/>
                </a:solidFill>
                <a:latin typeface="Calibri"/>
                <a:ea typeface="DejaVu Sans"/>
              </a:rPr>
              <a:t> of weights from WT and KO mice. Customize with title, labels, colors.</a:t>
            </a:r>
          </a:p>
          <a:p>
            <a:pPr marL="5760" marR="0" lvl="0" algn="l" defTabSz="914400" rtl="0" eaLnBrk="1" fontAlgn="auto" latinLnBrk="0" hangingPunct="1">
              <a:lnSpc>
                <a:spcPct val="100000"/>
              </a:lnSpc>
              <a:spcBef>
                <a:spcPts val="723"/>
              </a:spcBef>
              <a:spcAft>
                <a:spcPts val="283"/>
              </a:spcAft>
              <a:buClr>
                <a:srgbClr val="000000"/>
              </a:buClr>
              <a:buSzTx/>
              <a:tabLst/>
              <a:defRPr/>
            </a:pPr>
            <a:r>
              <a:rPr lang="en-US" spc="-1" dirty="0">
                <a:solidFill>
                  <a:srgbClr val="262626"/>
                </a:solidFill>
                <a:latin typeface="Calibri"/>
              </a:rPr>
              <a:t>6) + 7) </a:t>
            </a:r>
            <a:r>
              <a:rPr lang="en-US" i="1" spc="-1" dirty="0">
                <a:solidFill>
                  <a:srgbClr val="262626"/>
                </a:solidFill>
                <a:latin typeface="Calibri"/>
              </a:rPr>
              <a:t>Optional: </a:t>
            </a:r>
            <a:r>
              <a:rPr lang="en-US" spc="-1" dirty="0">
                <a:solidFill>
                  <a:srgbClr val="262626"/>
                </a:solidFill>
                <a:latin typeface="Calibri"/>
              </a:rPr>
              <a:t>Repeat 4 and 5 with diet instead of genotype.</a:t>
            </a:r>
          </a:p>
        </p:txBody>
      </p:sp>
      <p:sp>
        <p:nvSpPr>
          <p:cNvPr id="122" name="CustomShape 2"/>
          <p:cNvSpPr/>
          <p:nvPr/>
        </p:nvSpPr>
        <p:spPr>
          <a:xfrm>
            <a:off x="258480" y="111600"/>
            <a:ext cx="7937280" cy="614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a:ln>
                  <a:noFill/>
                </a:ln>
                <a:solidFill>
                  <a:srgbClr val="4F81BD"/>
                </a:solidFill>
                <a:effectLst/>
                <a:uLnTx/>
                <a:uFillTx/>
                <a:latin typeface="Calibri"/>
                <a:ea typeface="DejaVu Sans"/>
              </a:rPr>
              <a:t>Let’s practice - 7</a:t>
            </a:r>
            <a:endParaRPr kumimoji="0" lang="en-US" sz="4000" b="0" i="0" u="none" strike="noStrike" kern="1200" cap="none" spc="-1" normalizeH="0" baseline="0" noProof="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863" y="1192348"/>
            <a:ext cx="8491995" cy="5381568"/>
          </a:xfrm>
        </p:spPr>
        <p:txBody>
          <a:bodyPr anchor="ctr"/>
          <a:lstStyle/>
          <a:p>
            <a:r>
              <a:rPr lang="en-US" sz="2400" dirty="0"/>
              <a:t>The function </a:t>
            </a:r>
            <a:r>
              <a:rPr lang="en-US" sz="2400" b="1" dirty="0">
                <a:solidFill>
                  <a:srgbClr val="4F81BD"/>
                </a:solidFill>
              </a:rPr>
              <a:t>par() </a:t>
            </a:r>
            <a:r>
              <a:rPr lang="en-US" sz="2400" dirty="0">
                <a:solidFill>
                  <a:schemeClr val="tx1"/>
                </a:solidFill>
              </a:rPr>
              <a:t>allows to </a:t>
            </a:r>
            <a:r>
              <a:rPr lang="en-US" sz="2400" dirty="0">
                <a:solidFill>
                  <a:schemeClr val="accent1"/>
                </a:solidFill>
              </a:rPr>
              <a:t>change the default values of many plotting parameters</a:t>
            </a:r>
            <a:r>
              <a:rPr lang="en-US" sz="2400" dirty="0">
                <a:solidFill>
                  <a:schemeClr val="tx1"/>
                </a:solidFill>
              </a:rPr>
              <a:t>.</a:t>
            </a:r>
            <a:r>
              <a:rPr lang="en-US" sz="2400" dirty="0"/>
              <a:t> All future calls to graphics functions will be affected. </a:t>
            </a:r>
          </a:p>
          <a:p>
            <a:pPr marL="0" indent="0">
              <a:buNone/>
            </a:pPr>
            <a:endParaRPr lang="en-US" sz="2400" dirty="0"/>
          </a:p>
          <a:p>
            <a:r>
              <a:rPr lang="en-US" sz="2400" dirty="0"/>
              <a:t>Example 1: set plotting colors and symbols</a:t>
            </a:r>
          </a:p>
          <a:p>
            <a:pPr marL="0" indent="0">
              <a:buNone/>
            </a:pPr>
            <a:r>
              <a:rPr lang="en-US" sz="1800" dirty="0">
                <a:solidFill>
                  <a:srgbClr val="4F81BD"/>
                </a:solidFill>
                <a:latin typeface="Lucida Console" panose="020B0609040504020204" pitchFamily="49" charset="0"/>
                <a:cs typeface="Courier"/>
              </a:rPr>
              <a:t>&gt;par(col="red", </a:t>
            </a:r>
            <a:r>
              <a:rPr lang="en-US" sz="1800" dirty="0" err="1">
                <a:solidFill>
                  <a:srgbClr val="4F81BD"/>
                </a:solidFill>
                <a:latin typeface="Lucida Console" panose="020B0609040504020204" pitchFamily="49" charset="0"/>
                <a:cs typeface="Courier"/>
              </a:rPr>
              <a:t>pch</a:t>
            </a:r>
            <a:r>
              <a:rPr lang="en-US" sz="1800" dirty="0">
                <a:solidFill>
                  <a:srgbClr val="4F81BD"/>
                </a:solidFill>
                <a:latin typeface="Lucida Console" panose="020B0609040504020204" pitchFamily="49" charset="0"/>
                <a:cs typeface="Courier"/>
              </a:rPr>
              <a:t>=15) </a:t>
            </a:r>
          </a:p>
          <a:p>
            <a:pPr marL="0" indent="0">
              <a:buNone/>
            </a:pPr>
            <a:endParaRPr lang="en-US" sz="1800" dirty="0">
              <a:solidFill>
                <a:srgbClr val="4F81BD"/>
              </a:solidFill>
              <a:latin typeface="Lucida Console" panose="020B0609040504020204" pitchFamily="49" charset="0"/>
              <a:cs typeface="Courier"/>
            </a:endParaRPr>
          </a:p>
          <a:p>
            <a:r>
              <a:rPr lang="en-US" sz="2400" dirty="0"/>
              <a:t>Example 2: </a:t>
            </a:r>
            <a:r>
              <a:rPr lang="en-US" sz="2400" dirty="0">
                <a:solidFill>
                  <a:schemeClr val="tx1"/>
                </a:solidFill>
              </a:rPr>
              <a:t>set margin widths for subsequent plots</a:t>
            </a:r>
            <a:endParaRPr lang="en-US" sz="2400" b="1" dirty="0">
              <a:solidFill>
                <a:srgbClr val="4E81BD"/>
              </a:solidFill>
            </a:endParaRPr>
          </a:p>
          <a:p>
            <a:pPr lvl="1"/>
            <a:r>
              <a:rPr lang="en-US" sz="2000" b="1" dirty="0"/>
              <a:t>mar </a:t>
            </a:r>
            <a:r>
              <a:rPr lang="en-US" sz="2000" dirty="0"/>
              <a:t>sets plot margins in number of lines</a:t>
            </a:r>
          </a:p>
          <a:p>
            <a:pPr lvl="1"/>
            <a:r>
              <a:rPr lang="en-US" sz="2000" b="1" dirty="0" err="1"/>
              <a:t>mai</a:t>
            </a:r>
            <a:r>
              <a:rPr lang="en-US" sz="2000" dirty="0"/>
              <a:t> sets plot margins in inches</a:t>
            </a:r>
          </a:p>
          <a:p>
            <a:pPr lvl="1"/>
            <a:r>
              <a:rPr lang="fr-CH" sz="2000" dirty="0">
                <a:solidFill>
                  <a:schemeClr val="tx1"/>
                </a:solidFill>
              </a:rPr>
              <a:t>use </a:t>
            </a:r>
            <a:r>
              <a:rPr lang="fr-CH" sz="2000" dirty="0" err="1">
                <a:solidFill>
                  <a:schemeClr val="tx1"/>
                </a:solidFill>
              </a:rPr>
              <a:t>vectors</a:t>
            </a:r>
            <a:r>
              <a:rPr lang="fr-CH" sz="2000" dirty="0">
                <a:solidFill>
                  <a:schemeClr val="tx1"/>
                </a:solidFill>
              </a:rPr>
              <a:t> of 4 values (c(0,1,1,2)) for the </a:t>
            </a:r>
            <a:r>
              <a:rPr lang="fr-CH" sz="2000" dirty="0" err="1">
                <a:solidFill>
                  <a:schemeClr val="tx1"/>
                </a:solidFill>
              </a:rPr>
              <a:t>bottom</a:t>
            </a:r>
            <a:r>
              <a:rPr lang="fr-CH" sz="2000" dirty="0">
                <a:solidFill>
                  <a:schemeClr val="tx1"/>
                </a:solidFill>
              </a:rPr>
              <a:t>, </a:t>
            </a:r>
            <a:r>
              <a:rPr lang="fr-CH" sz="2000" dirty="0" err="1">
                <a:solidFill>
                  <a:schemeClr val="tx1"/>
                </a:solidFill>
              </a:rPr>
              <a:t>left</a:t>
            </a:r>
            <a:r>
              <a:rPr lang="fr-CH" sz="2000" dirty="0">
                <a:solidFill>
                  <a:schemeClr val="tx1"/>
                </a:solidFill>
              </a:rPr>
              <a:t>, top, and right </a:t>
            </a:r>
            <a:r>
              <a:rPr lang="fr-CH" sz="2000" dirty="0" err="1">
                <a:solidFill>
                  <a:schemeClr val="tx1"/>
                </a:solidFill>
              </a:rPr>
              <a:t>margins</a:t>
            </a:r>
            <a:endParaRPr lang="en-US" sz="2000" dirty="0"/>
          </a:p>
          <a:p>
            <a:pPr lvl="1"/>
            <a:endParaRPr lang="en-US" sz="2000" dirty="0"/>
          </a:p>
          <a:p>
            <a:pPr marL="0" lvl="1" indent="0">
              <a:spcBef>
                <a:spcPts val="0"/>
              </a:spcBef>
              <a:buNone/>
            </a:pPr>
            <a:r>
              <a:rPr lang="en-US" sz="1800" dirty="0">
                <a:solidFill>
                  <a:srgbClr val="4F81BD"/>
                </a:solidFill>
                <a:latin typeface="Lucida Console" panose="020B0609040504020204" pitchFamily="49" charset="0"/>
                <a:cs typeface="Courier"/>
              </a:rPr>
              <a:t>&gt;par(mar=c(5.1,4.1,4.1,2.1))     </a:t>
            </a:r>
            <a:r>
              <a:rPr lang="en-US" sz="1800" dirty="0">
                <a:solidFill>
                  <a:schemeClr val="accent3">
                    <a:lumMod val="50000"/>
                  </a:schemeClr>
                </a:solidFill>
                <a:latin typeface="Lucida Console" panose="020B0609040504020204" pitchFamily="49" charset="0"/>
                <a:cs typeface="Courier"/>
              </a:rPr>
              <a:t>#set margins in lines</a:t>
            </a:r>
          </a:p>
          <a:p>
            <a:pPr marL="0" lvl="1" indent="0">
              <a:spcBef>
                <a:spcPts val="0"/>
              </a:spcBef>
              <a:buNone/>
            </a:pPr>
            <a:r>
              <a:rPr lang="en-US" sz="1800" dirty="0">
                <a:solidFill>
                  <a:srgbClr val="4F81BD"/>
                </a:solidFill>
                <a:latin typeface="Lucida Console" panose="020B0609040504020204" pitchFamily="49" charset="0"/>
                <a:cs typeface="Courier"/>
              </a:rPr>
              <a:t>&gt;par(</a:t>
            </a:r>
            <a:r>
              <a:rPr lang="en-US" sz="1800" dirty="0" err="1">
                <a:solidFill>
                  <a:srgbClr val="4F81BD"/>
                </a:solidFill>
                <a:latin typeface="Lucida Console" panose="020B0609040504020204" pitchFamily="49" charset="0"/>
                <a:cs typeface="Courier"/>
              </a:rPr>
              <a:t>mai</a:t>
            </a:r>
            <a:r>
              <a:rPr lang="en-US" sz="1800" dirty="0">
                <a:solidFill>
                  <a:srgbClr val="4F81BD"/>
                </a:solidFill>
                <a:latin typeface="Lucida Console" panose="020B0609040504020204" pitchFamily="49" charset="0"/>
                <a:cs typeface="Courier"/>
              </a:rPr>
              <a:t>=c(1.02,0.82,0.82,0.42)) </a:t>
            </a:r>
            <a:r>
              <a:rPr lang="en-US" sz="1800" dirty="0">
                <a:solidFill>
                  <a:schemeClr val="accent3">
                    <a:lumMod val="50000"/>
                  </a:schemeClr>
                </a:solidFill>
                <a:latin typeface="Lucida Console" panose="020B0609040504020204" pitchFamily="49" charset="0"/>
                <a:cs typeface="Courier"/>
              </a:rPr>
              <a:t>#set margins in inches</a:t>
            </a:r>
          </a:p>
          <a:p>
            <a:pPr marL="0" lvl="1" indent="0">
              <a:spcBef>
                <a:spcPts val="0"/>
              </a:spcBef>
              <a:buNone/>
            </a:pPr>
            <a:endParaRPr lang="en-US" sz="1800" dirty="0">
              <a:solidFill>
                <a:schemeClr val="accent3">
                  <a:lumMod val="50000"/>
                </a:schemeClr>
              </a:solidFill>
              <a:latin typeface="Lucida Console" panose="020B0609040504020204" pitchFamily="49" charset="0"/>
              <a:cs typeface="Courier"/>
            </a:endParaRPr>
          </a:p>
        </p:txBody>
      </p:sp>
      <p:sp>
        <p:nvSpPr>
          <p:cNvPr id="3" name="Titre 2"/>
          <p:cNvSpPr>
            <a:spLocks noGrp="1"/>
          </p:cNvSpPr>
          <p:nvPr>
            <p:ph type="ctrTitle"/>
          </p:nvPr>
        </p:nvSpPr>
        <p:spPr>
          <a:xfrm>
            <a:off x="258500" y="558686"/>
            <a:ext cx="7858805" cy="387798"/>
          </a:xfrm>
        </p:spPr>
        <p:txBody>
          <a:bodyPr/>
          <a:lstStyle/>
          <a:p>
            <a:r>
              <a:rPr lang="en-US" sz="2800"/>
              <a:t>Permanent Graphic Changes (</a:t>
            </a:r>
            <a:r>
              <a:rPr lang="en-US" sz="2800" dirty="0"/>
              <a:t>I)</a:t>
            </a:r>
          </a:p>
        </p:txBody>
      </p:sp>
    </p:spTree>
    <p:extLst>
      <p:ext uri="{BB962C8B-B14F-4D97-AF65-F5344CB8AC3E}">
        <p14:creationId xmlns:p14="http://schemas.microsoft.com/office/powerpoint/2010/main" val="14595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Espace réservé du contenu 1"/>
          <p:cNvSpPr txBox="1">
            <a:spLocks/>
          </p:cNvSpPr>
          <p:nvPr/>
        </p:nvSpPr>
        <p:spPr>
          <a:xfrm>
            <a:off x="393505" y="10101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4" name="Espace réservé du contenu 1"/>
          <p:cNvSpPr txBox="1">
            <a:spLocks/>
          </p:cNvSpPr>
          <p:nvPr/>
        </p:nvSpPr>
        <p:spPr>
          <a:xfrm>
            <a:off x="4423640" y="1162536"/>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5" name="Espace réservé du contenu 1"/>
          <p:cNvSpPr txBox="1">
            <a:spLocks/>
          </p:cNvSpPr>
          <p:nvPr/>
        </p:nvSpPr>
        <p:spPr>
          <a:xfrm>
            <a:off x="258501" y="1139738"/>
            <a:ext cx="4474366" cy="1484930"/>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latin typeface="+mj-lt"/>
                <a:ea typeface="Courier" charset="0"/>
                <a:cs typeface="Courier" charset="0"/>
              </a:rPr>
              <a:t>Normal Margins (bottom,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par(mar=c(5.1,4.1,4.1,2.1)) &gt;</a:t>
            </a:r>
            <a:r>
              <a:rPr lang="en-US" sz="1800" dirty="0">
                <a:solidFill>
                  <a:srgbClr val="4F81BD"/>
                </a:solidFill>
                <a:latin typeface="Lucida Console" panose="020B0609040504020204" pitchFamily="49" charset="0"/>
                <a:ea typeface="Courier" charset="0"/>
                <a:cs typeface="Courier" charset="0"/>
              </a:rPr>
              <a:t>plot(1:10)</a:t>
            </a:r>
          </a:p>
        </p:txBody>
      </p:sp>
      <p:sp>
        <p:nvSpPr>
          <p:cNvPr id="6" name="Espace réservé du contenu 1"/>
          <p:cNvSpPr txBox="1">
            <a:spLocks/>
          </p:cNvSpPr>
          <p:nvPr/>
        </p:nvSpPr>
        <p:spPr>
          <a:xfrm>
            <a:off x="545905" y="11625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7" name="Espace réservé du contenu 1"/>
          <p:cNvSpPr txBox="1">
            <a:spLocks/>
          </p:cNvSpPr>
          <p:nvPr/>
        </p:nvSpPr>
        <p:spPr>
          <a:xfrm>
            <a:off x="4732867" y="1231571"/>
            <a:ext cx="4317539" cy="1301264"/>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ea typeface="Courier" charset="0"/>
                <a:cs typeface="Courier" charset="0"/>
              </a:rPr>
              <a:t>Wide Margins (</a:t>
            </a:r>
            <a:r>
              <a:rPr lang="en-US" sz="2000" err="1">
                <a:latin typeface="+mj-lt"/>
                <a:ea typeface="Courier" charset="0"/>
                <a:cs typeface="Courier" charset="0"/>
              </a:rPr>
              <a:t>bottom</a:t>
            </a:r>
            <a:r>
              <a:rPr lang="en-US" sz="2000">
                <a:latin typeface="+mj-lt"/>
                <a:ea typeface="Courier" charset="0"/>
                <a:cs typeface="Courier" charset="0"/>
              </a:rPr>
              <a:t>,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par(mar=c(8.1,8.1,8.1,8.1)) &gt;</a:t>
            </a:r>
            <a:r>
              <a:rPr lang="en-US" sz="1800" dirty="0">
                <a:solidFill>
                  <a:srgbClr val="4F81BD"/>
                </a:solidFill>
                <a:latin typeface="Lucida Console" panose="020B0609040504020204" pitchFamily="49" charset="0"/>
                <a:ea typeface="Courier" charset="0"/>
                <a:cs typeface="Courier" charset="0"/>
              </a:rPr>
              <a:t>plot(1:10)</a:t>
            </a:r>
          </a:p>
        </p:txBody>
      </p:sp>
      <p:pic>
        <p:nvPicPr>
          <p:cNvPr id="8" name="Picture 7"/>
          <p:cNvPicPr>
            <a:picLocks noChangeAspect="1"/>
          </p:cNvPicPr>
          <p:nvPr/>
        </p:nvPicPr>
        <p:blipFill>
          <a:blip r:embed="rId2"/>
          <a:stretch>
            <a:fillRect/>
          </a:stretch>
        </p:blipFill>
        <p:spPr>
          <a:xfrm>
            <a:off x="258501" y="2705159"/>
            <a:ext cx="3733800" cy="3724275"/>
          </a:xfrm>
          <a:prstGeom prst="rect">
            <a:avLst/>
          </a:prstGeom>
          <a:ln w="28575">
            <a:solidFill>
              <a:srgbClr val="4E81BD"/>
            </a:solidFill>
          </a:ln>
        </p:spPr>
      </p:pic>
      <p:pic>
        <p:nvPicPr>
          <p:cNvPr id="9" name="Picture 8"/>
          <p:cNvPicPr>
            <a:picLocks noChangeAspect="1"/>
          </p:cNvPicPr>
          <p:nvPr/>
        </p:nvPicPr>
        <p:blipFill>
          <a:blip r:embed="rId3"/>
          <a:stretch>
            <a:fillRect/>
          </a:stretch>
        </p:blipFill>
        <p:spPr>
          <a:xfrm>
            <a:off x="4804834" y="2705158"/>
            <a:ext cx="3733800" cy="3724275"/>
          </a:xfrm>
          <a:prstGeom prst="rect">
            <a:avLst/>
          </a:prstGeom>
          <a:ln w="28575">
            <a:solidFill>
              <a:srgbClr val="4E81BD"/>
            </a:solidFill>
          </a:ln>
        </p:spPr>
      </p:pic>
    </p:spTree>
    <p:extLst>
      <p:ext uri="{BB962C8B-B14F-4D97-AF65-F5344CB8AC3E}">
        <p14:creationId xmlns:p14="http://schemas.microsoft.com/office/powerpoint/2010/main" val="246156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808981"/>
            <a:ext cx="8476197" cy="2966996"/>
          </a:xfrm>
        </p:spPr>
        <p:txBody>
          <a:bodyPr anchor="ctr"/>
          <a:lstStyle/>
          <a:p>
            <a:pPr lvl="1"/>
            <a:r>
              <a:rPr lang="en-US" dirty="0"/>
              <a:t>Example 3: Generate multi-panel figures using </a:t>
            </a:r>
            <a:r>
              <a:rPr lang="en-US" b="1" dirty="0">
                <a:solidFill>
                  <a:srgbClr val="4E81BD"/>
                </a:solidFill>
              </a:rPr>
              <a:t>par()</a:t>
            </a:r>
          </a:p>
          <a:p>
            <a:pPr lvl="1"/>
            <a:r>
              <a:rPr lang="en-US" sz="2000" b="1" dirty="0" err="1">
                <a:solidFill>
                  <a:schemeClr val="tx1"/>
                </a:solidFill>
              </a:rPr>
              <a:t>mfrow</a:t>
            </a:r>
            <a:r>
              <a:rPr lang="en-US" sz="2000" b="1" dirty="0">
                <a:solidFill>
                  <a:schemeClr val="tx1"/>
                </a:solidFill>
              </a:rPr>
              <a:t> (or </a:t>
            </a:r>
            <a:r>
              <a:rPr lang="en-US" sz="2000" b="1" dirty="0" err="1">
                <a:solidFill>
                  <a:schemeClr val="tx1"/>
                </a:solidFill>
              </a:rPr>
              <a:t>mfcol</a:t>
            </a:r>
            <a:r>
              <a:rPr lang="en-US" sz="2000" b="1" dirty="0">
                <a:solidFill>
                  <a:schemeClr val="tx1"/>
                </a:solidFill>
              </a:rPr>
              <a:t>)</a:t>
            </a:r>
            <a:r>
              <a:rPr lang="en-US" sz="2000" dirty="0">
                <a:solidFill>
                  <a:schemeClr val="tx1"/>
                </a:solidFill>
              </a:rPr>
              <a:t>: A vector of the form c(</a:t>
            </a:r>
            <a:r>
              <a:rPr lang="en-US" sz="2000" dirty="0" err="1">
                <a:solidFill>
                  <a:schemeClr val="tx1"/>
                </a:solidFill>
              </a:rPr>
              <a:t>nr</a:t>
            </a:r>
            <a:r>
              <a:rPr lang="en-US" sz="2000" dirty="0">
                <a:solidFill>
                  <a:schemeClr val="tx1"/>
                </a:solidFill>
              </a:rPr>
              <a:t>, </a:t>
            </a:r>
            <a:r>
              <a:rPr lang="en-US" sz="2000" dirty="0" err="1">
                <a:solidFill>
                  <a:schemeClr val="tx1"/>
                </a:solidFill>
              </a:rPr>
              <a:t>nc</a:t>
            </a:r>
            <a:r>
              <a:rPr lang="en-US" sz="2000" dirty="0">
                <a:solidFill>
                  <a:schemeClr val="tx1"/>
                </a:solidFill>
              </a:rPr>
              <a:t>). Subsequent figures will be drawn in an </a:t>
            </a:r>
            <a:r>
              <a:rPr lang="en-US" sz="2000" dirty="0" err="1">
                <a:solidFill>
                  <a:srgbClr val="4E81BD"/>
                </a:solidFill>
              </a:rPr>
              <a:t>nr</a:t>
            </a:r>
            <a:r>
              <a:rPr lang="en-US" sz="2000" dirty="0">
                <a:solidFill>
                  <a:srgbClr val="4E81BD"/>
                </a:solidFill>
              </a:rPr>
              <a:t>-by-</a:t>
            </a:r>
            <a:r>
              <a:rPr lang="en-US" sz="2000" dirty="0" err="1">
                <a:solidFill>
                  <a:srgbClr val="4E81BD"/>
                </a:solidFill>
              </a:rPr>
              <a:t>nc</a:t>
            </a:r>
            <a:r>
              <a:rPr lang="en-US" sz="2000" dirty="0">
                <a:solidFill>
                  <a:srgbClr val="4E81BD"/>
                </a:solidFill>
              </a:rPr>
              <a:t> array </a:t>
            </a:r>
            <a:r>
              <a:rPr lang="en-US" sz="2000" dirty="0">
                <a:solidFill>
                  <a:schemeClr val="tx1"/>
                </a:solidFill>
              </a:rPr>
              <a:t>by </a:t>
            </a:r>
            <a:r>
              <a:rPr lang="en-US" sz="2000" dirty="0">
                <a:solidFill>
                  <a:srgbClr val="4E81BD"/>
                </a:solidFill>
              </a:rPr>
              <a:t>rows </a:t>
            </a:r>
            <a:r>
              <a:rPr lang="en-US" sz="2000" dirty="0">
                <a:solidFill>
                  <a:schemeClr val="tx1"/>
                </a:solidFill>
              </a:rPr>
              <a:t>(or </a:t>
            </a:r>
            <a:r>
              <a:rPr lang="en-US" sz="2000" dirty="0">
                <a:solidFill>
                  <a:srgbClr val="4E81BD"/>
                </a:solidFill>
              </a:rPr>
              <a:t>columns</a:t>
            </a:r>
            <a:r>
              <a:rPr lang="en-US" sz="2000" dirty="0">
                <a:solidFill>
                  <a:schemeClr val="tx1"/>
                </a:solidFill>
              </a:rPr>
              <a:t>, respectively).</a:t>
            </a:r>
          </a:p>
          <a:p>
            <a:pPr lvl="1"/>
            <a:endParaRPr lang="en-US" sz="2000" dirty="0">
              <a:solidFill>
                <a:schemeClr val="tx1"/>
              </a:solidFill>
            </a:endParaRPr>
          </a:p>
          <a:p>
            <a:pPr marL="0" indent="0">
              <a:spcBef>
                <a:spcPts val="0"/>
              </a:spcBef>
              <a:buNone/>
            </a:pPr>
            <a:r>
              <a:rPr lang="es-ES_tradnl" sz="1800" dirty="0">
                <a:solidFill>
                  <a:srgbClr val="4F81BD"/>
                </a:solidFill>
                <a:latin typeface="Lucida Console" panose="020B0609040504020204" pitchFamily="49" charset="0"/>
                <a:cs typeface="Courier"/>
              </a:rPr>
              <a:t>&gt; par(</a:t>
            </a:r>
            <a:r>
              <a:rPr lang="pl-PL" sz="1800" b="1" dirty="0">
                <a:solidFill>
                  <a:srgbClr val="4F81BD"/>
                </a:solidFill>
                <a:latin typeface="Lucida Console" panose="020B0609040504020204" pitchFamily="49" charset="0"/>
                <a:cs typeface="Courier"/>
              </a:rPr>
              <a:t>mfrow=c(1,2)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r>
              <a:rPr lang="en-US" sz="1800" dirty="0">
                <a:solidFill>
                  <a:srgbClr val="4F81BD"/>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#1x2 plot array</a:t>
            </a:r>
          </a:p>
          <a:p>
            <a:pPr marL="0" indent="0">
              <a:spcBef>
                <a:spcPts val="0"/>
              </a:spcBef>
              <a:buNone/>
            </a:pPr>
            <a:r>
              <a:rPr lang="pt-BR" sz="1800" dirty="0">
                <a:solidFill>
                  <a:srgbClr val="4F81BD"/>
                </a:solidFill>
                <a:latin typeface="Lucida Console" panose="020B0609040504020204" pitchFamily="49" charset="0"/>
                <a:cs typeface="Courier"/>
              </a:rPr>
              <a:t>&gt;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n-U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p:txBody>
      </p:sp>
      <p:sp>
        <p:nvSpPr>
          <p:cNvPr id="3" name="Titre 2"/>
          <p:cNvSpPr>
            <a:spLocks noGrp="1"/>
          </p:cNvSpPr>
          <p:nvPr>
            <p:ph type="ctrTitle"/>
          </p:nvPr>
        </p:nvSpPr>
        <p:spPr>
          <a:xfrm>
            <a:off x="258500" y="334098"/>
            <a:ext cx="7842763" cy="387798"/>
          </a:xfrm>
        </p:spPr>
        <p:txBody>
          <a:bodyPr/>
          <a:lstStyle/>
          <a:p>
            <a:r>
              <a:rPr lang="en-US" sz="2800" dirty="0"/>
              <a:t>Permanent Graphic Changes (II)</a:t>
            </a:r>
          </a:p>
        </p:txBody>
      </p:sp>
      <p:pic>
        <p:nvPicPr>
          <p:cNvPr id="5" name="Picture 4"/>
          <p:cNvPicPr>
            <a:picLocks noChangeAspect="1"/>
          </p:cNvPicPr>
          <p:nvPr/>
        </p:nvPicPr>
        <p:blipFill>
          <a:blip r:embed="rId3"/>
          <a:stretch>
            <a:fillRect/>
          </a:stretch>
        </p:blipFill>
        <p:spPr>
          <a:xfrm>
            <a:off x="353514" y="3775977"/>
            <a:ext cx="6090829" cy="2985244"/>
          </a:xfrm>
          <a:prstGeom prst="rect">
            <a:avLst/>
          </a:prstGeom>
        </p:spPr>
      </p:pic>
    </p:spTree>
    <p:extLst>
      <p:ext uri="{BB962C8B-B14F-4D97-AF65-F5344CB8AC3E}">
        <p14:creationId xmlns:p14="http://schemas.microsoft.com/office/powerpoint/2010/main" val="12284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3652722"/>
            <a:ext cx="8491995" cy="2767743"/>
          </a:xfrm>
        </p:spPr>
        <p:txBody>
          <a:bodyPr anchor="ctr"/>
          <a:lstStyle/>
          <a:p>
            <a:r>
              <a:rPr lang="en-US" sz="2400" dirty="0"/>
              <a:t>par() is automatically reset to defaults when you:</a:t>
            </a:r>
          </a:p>
          <a:p>
            <a:pPr lvl="1"/>
            <a:r>
              <a:rPr lang="en-US" sz="2000" b="1" dirty="0">
                <a:solidFill>
                  <a:srgbClr val="4E81BD"/>
                </a:solidFill>
              </a:rPr>
              <a:t>Restart R </a:t>
            </a:r>
            <a:r>
              <a:rPr lang="en-US" sz="2000" dirty="0">
                <a:solidFill>
                  <a:schemeClr val="tx1"/>
                </a:solidFill>
              </a:rPr>
              <a:t>or close/switch </a:t>
            </a:r>
            <a:r>
              <a:rPr lang="en-US" sz="2000" b="1" dirty="0" err="1">
                <a:solidFill>
                  <a:srgbClr val="4E81BD"/>
                </a:solidFill>
              </a:rPr>
              <a:t>Rstudio</a:t>
            </a:r>
            <a:r>
              <a:rPr lang="en-US" sz="2000" b="1" dirty="0">
                <a:solidFill>
                  <a:srgbClr val="4E81BD"/>
                </a:solidFill>
              </a:rPr>
              <a:t> projects</a:t>
            </a:r>
          </a:p>
          <a:p>
            <a:pPr lvl="1"/>
            <a:r>
              <a:rPr lang="en-US" sz="2000" dirty="0"/>
              <a:t>Run </a:t>
            </a:r>
            <a:r>
              <a:rPr lang="en-US" sz="2000" b="1" dirty="0" err="1">
                <a:solidFill>
                  <a:srgbClr val="4E81BD"/>
                </a:solidFill>
              </a:rPr>
              <a:t>dev.off</a:t>
            </a:r>
            <a:r>
              <a:rPr lang="en-US" sz="2000" b="1" dirty="0">
                <a:solidFill>
                  <a:srgbClr val="4E81BD"/>
                </a:solidFill>
              </a:rPr>
              <a:t>(), </a:t>
            </a:r>
            <a:r>
              <a:rPr lang="en-US" sz="2000" dirty="0">
                <a:solidFill>
                  <a:schemeClr val="tx1"/>
                </a:solidFill>
              </a:rPr>
              <a:t>which closes the most recent plot/plotting device</a:t>
            </a:r>
          </a:p>
          <a:p>
            <a:pPr lvl="1"/>
            <a:r>
              <a:rPr lang="en-US" sz="2000" dirty="0"/>
              <a:t>Run </a:t>
            </a:r>
            <a:r>
              <a:rPr lang="en-US" sz="2000" b="1" dirty="0" err="1">
                <a:solidFill>
                  <a:srgbClr val="4E81BD"/>
                </a:solidFill>
              </a:rPr>
              <a:t>graphics.off</a:t>
            </a:r>
            <a:r>
              <a:rPr lang="en-US" sz="2000" b="1" dirty="0">
                <a:solidFill>
                  <a:srgbClr val="4E81BD"/>
                </a:solidFill>
              </a:rPr>
              <a:t>(), </a:t>
            </a:r>
            <a:r>
              <a:rPr lang="en-US" sz="2000" dirty="0"/>
              <a:t>which closes plots/plotting devices</a:t>
            </a:r>
          </a:p>
          <a:p>
            <a:pPr lvl="1"/>
            <a:r>
              <a:rPr lang="en-US" sz="2000" b="1" dirty="0"/>
              <a:t>In </a:t>
            </a:r>
            <a:r>
              <a:rPr lang="en-US" sz="2000" b="1" dirty="0" err="1"/>
              <a:t>RStudio</a:t>
            </a:r>
            <a:r>
              <a:rPr lang="en-US" sz="2000" b="1" dirty="0"/>
              <a:t>, </a:t>
            </a:r>
            <a:r>
              <a:rPr lang="en-US" sz="2000" b="1" dirty="0">
                <a:solidFill>
                  <a:schemeClr val="accent1"/>
                </a:solidFill>
              </a:rPr>
              <a:t>clear </a:t>
            </a:r>
            <a:r>
              <a:rPr lang="en-US" sz="2000" dirty="0">
                <a:solidFill>
                  <a:schemeClr val="tx1"/>
                </a:solidFill>
              </a:rPr>
              <a:t>all plots using the broom icon</a:t>
            </a:r>
          </a:p>
          <a:p>
            <a:pPr marL="266700" lvl="1" indent="-266700"/>
            <a:endParaRPr lang="en-US" dirty="0"/>
          </a:p>
        </p:txBody>
      </p:sp>
      <p:sp>
        <p:nvSpPr>
          <p:cNvPr id="3" name="Titre 2"/>
          <p:cNvSpPr>
            <a:spLocks noGrp="1"/>
          </p:cNvSpPr>
          <p:nvPr>
            <p:ph type="ctrTitle"/>
          </p:nvPr>
        </p:nvSpPr>
        <p:spPr>
          <a:xfrm>
            <a:off x="309941" y="3102135"/>
            <a:ext cx="8389111" cy="387798"/>
          </a:xfrm>
        </p:spPr>
        <p:txBody>
          <a:bodyPr/>
          <a:lstStyle/>
          <a:p>
            <a:r>
              <a:rPr lang="en-US" sz="2800" dirty="0"/>
              <a:t>Resetting par()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574" y="5555802"/>
            <a:ext cx="471877" cy="455605"/>
          </a:xfrm>
          <a:prstGeom prst="rect">
            <a:avLst/>
          </a:prstGeom>
          <a:ln>
            <a:solidFill>
              <a:schemeClr val="bg1">
                <a:lumMod val="85000"/>
              </a:schemeClr>
            </a:solidFill>
          </a:ln>
        </p:spPr>
      </p:pic>
      <p:sp>
        <p:nvSpPr>
          <p:cNvPr id="5" name="Titre 2"/>
          <p:cNvSpPr txBox="1">
            <a:spLocks/>
          </p:cNvSpPr>
          <p:nvPr/>
        </p:nvSpPr>
        <p:spPr>
          <a:xfrm>
            <a:off x="309940" y="540832"/>
            <a:ext cx="838911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sz="2800" dirty="0"/>
              <a:t>Current settings of par()</a:t>
            </a:r>
          </a:p>
        </p:txBody>
      </p:sp>
      <p:sp>
        <p:nvSpPr>
          <p:cNvPr id="6" name="Espace réservé du contenu 1"/>
          <p:cNvSpPr txBox="1">
            <a:spLocks/>
          </p:cNvSpPr>
          <p:nvPr/>
        </p:nvSpPr>
        <p:spPr>
          <a:xfrm>
            <a:off x="450230" y="1059234"/>
            <a:ext cx="8491995" cy="2767743"/>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dirty="0"/>
          </a:p>
        </p:txBody>
      </p:sp>
      <p:sp>
        <p:nvSpPr>
          <p:cNvPr id="7" name="Espace réservé du contenu 1"/>
          <p:cNvSpPr txBox="1">
            <a:spLocks/>
          </p:cNvSpPr>
          <p:nvPr/>
        </p:nvSpPr>
        <p:spPr>
          <a:xfrm>
            <a:off x="258500" y="906806"/>
            <a:ext cx="8491995" cy="1147156"/>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Calling par() without parameters displays current settings</a:t>
            </a:r>
          </a:p>
          <a:p>
            <a:r>
              <a:rPr lang="en-US" sz="2400" dirty="0"/>
              <a:t>If you changed nothing, all parameters are at default values</a:t>
            </a:r>
          </a:p>
        </p:txBody>
      </p:sp>
    </p:spTree>
    <p:extLst>
      <p:ext uri="{BB962C8B-B14F-4D97-AF65-F5344CB8AC3E}">
        <p14:creationId xmlns:p14="http://schemas.microsoft.com/office/powerpoint/2010/main" val="233307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4795" y="1132057"/>
            <a:ext cx="8382195" cy="5573543"/>
          </a:xfrm>
        </p:spPr>
        <p:txBody>
          <a:bodyPr numCol="1" anchor="ctr"/>
          <a:lstStyle/>
          <a:p>
            <a:r>
              <a:rPr lang="en-US" sz="2000" dirty="0"/>
              <a:t>By default, </a:t>
            </a:r>
            <a:r>
              <a:rPr lang="en-US" sz="2000" dirty="0">
                <a:solidFill>
                  <a:srgbClr val="4F81BD"/>
                </a:solidFill>
              </a:rPr>
              <a:t>R plots all graphics to the screen.</a:t>
            </a:r>
          </a:p>
          <a:p>
            <a:r>
              <a:rPr lang="en-US" sz="2000" dirty="0"/>
              <a:t>R offers functions to </a:t>
            </a:r>
            <a:r>
              <a:rPr lang="en-US" sz="2000" dirty="0">
                <a:solidFill>
                  <a:schemeClr val="tx1"/>
                </a:solidFill>
              </a:rPr>
              <a:t>export graphics to many formats </a:t>
            </a:r>
            <a:r>
              <a:rPr lang="en-US" sz="2000" dirty="0"/>
              <a:t>(pdf, postscript, bmp, jpeg, </a:t>
            </a:r>
            <a:r>
              <a:rPr lang="en-US" sz="2000" dirty="0" err="1"/>
              <a:t>png</a:t>
            </a:r>
            <a:r>
              <a:rPr lang="en-US" sz="2000" dirty="0"/>
              <a:t>, tiff). The basic concept is to </a:t>
            </a:r>
            <a:r>
              <a:rPr lang="en-US" sz="2000" dirty="0">
                <a:solidFill>
                  <a:srgbClr val="4F81BD"/>
                </a:solidFill>
              </a:rPr>
              <a:t>redirect the graphics output to a different “device”</a:t>
            </a:r>
            <a:r>
              <a:rPr lang="en-US" sz="2000" dirty="0"/>
              <a:t>.</a:t>
            </a:r>
          </a:p>
          <a:p>
            <a:r>
              <a:rPr lang="en-US" sz="2000" dirty="0"/>
              <a:t>Use </a:t>
            </a:r>
            <a:r>
              <a:rPr lang="en-US" sz="2000" b="1" dirty="0">
                <a:solidFill>
                  <a:srgbClr val="4E81BD"/>
                </a:solidFill>
              </a:rPr>
              <a:t>pdf() </a:t>
            </a:r>
            <a:r>
              <a:rPr lang="en-US" sz="2000" dirty="0"/>
              <a:t>to start redirection to a .pdf file, </a:t>
            </a:r>
            <a:r>
              <a:rPr lang="en-US" sz="2000" b="1" dirty="0" err="1">
                <a:solidFill>
                  <a:srgbClr val="4E81BD"/>
                </a:solidFill>
              </a:rPr>
              <a:t>png</a:t>
            </a:r>
            <a:r>
              <a:rPr lang="en-US" sz="2000" b="1" dirty="0">
                <a:solidFill>
                  <a:srgbClr val="4E81BD"/>
                </a:solidFill>
              </a:rPr>
              <a:t>()</a:t>
            </a:r>
            <a:r>
              <a:rPr lang="en-US" sz="2000" dirty="0"/>
              <a:t> for a .</a:t>
            </a:r>
            <a:r>
              <a:rPr lang="en-US" sz="2000" dirty="0" err="1"/>
              <a:t>png</a:t>
            </a:r>
            <a:r>
              <a:rPr lang="en-US" sz="2000" dirty="0"/>
              <a:t> file, etc.</a:t>
            </a:r>
          </a:p>
          <a:p>
            <a:r>
              <a:rPr lang="en-US" sz="2000" dirty="0">
                <a:solidFill>
                  <a:schemeClr val="tx1"/>
                </a:solidFill>
              </a:rPr>
              <a:t>Use </a:t>
            </a:r>
            <a:r>
              <a:rPr lang="en-US" sz="2000" b="1" dirty="0" err="1">
                <a:solidFill>
                  <a:srgbClr val="4F81BD"/>
                </a:solidFill>
              </a:rPr>
              <a:t>dev.off</a:t>
            </a:r>
            <a:r>
              <a:rPr lang="en-US" sz="2000" b="1" dirty="0">
                <a:solidFill>
                  <a:srgbClr val="4F81BD"/>
                </a:solidFill>
              </a:rPr>
              <a:t>()</a:t>
            </a:r>
            <a:r>
              <a:rPr lang="en-US" sz="2000" b="1" dirty="0"/>
              <a:t> </a:t>
            </a:r>
            <a:r>
              <a:rPr lang="en-US" sz="2000" dirty="0"/>
              <a:t>to close the redirection. </a:t>
            </a:r>
          </a:p>
          <a:p>
            <a:endParaRPr lang="en-US" sz="1600" dirty="0">
              <a:solidFill>
                <a:srgbClr val="4F81BD"/>
              </a:solidFill>
            </a:endParaRPr>
          </a:p>
          <a:p>
            <a:pPr marL="0" indent="0">
              <a:spcBef>
                <a:spcPts val="0"/>
              </a:spcBef>
              <a:buNone/>
            </a:pPr>
            <a:r>
              <a:rPr lang="en-US" sz="1800" b="1" dirty="0">
                <a:solidFill>
                  <a:srgbClr val="4F81BD"/>
                </a:solidFill>
                <a:latin typeface="Lucida Console" panose="020B0609040504020204" pitchFamily="49" charset="0"/>
                <a:cs typeface="Courier"/>
              </a:rPr>
              <a:t>  pdf(file="quadratic_cubic.pdf", width=7, height=4, </a:t>
            </a:r>
          </a:p>
          <a:p>
            <a:pPr marL="0" indent="0">
              <a:spcBef>
                <a:spcPts val="0"/>
              </a:spcBef>
              <a:buNone/>
            </a:pPr>
            <a:r>
              <a:rPr lang="en-US" sz="1800" b="1" dirty="0">
                <a:solidFill>
                  <a:srgbClr val="4F81BD"/>
                </a:solidFill>
                <a:latin typeface="Lucida Console" panose="020B0609040504020204" pitchFamily="49" charset="0"/>
                <a:cs typeface="Courier"/>
              </a:rPr>
              <a:t>      paper="a4")</a:t>
            </a:r>
          </a:p>
          <a:p>
            <a:pPr marL="0" indent="0">
              <a:spcBef>
                <a:spcPts val="0"/>
              </a:spcBef>
              <a:buNone/>
            </a:pPr>
            <a:r>
              <a:rPr lang="es-ES_tradnl" sz="1800" dirty="0">
                <a:solidFill>
                  <a:srgbClr val="4F81BD"/>
                </a:solidFill>
                <a:latin typeface="Lucida Console" panose="020B0609040504020204" pitchFamily="49" charset="0"/>
                <a:cs typeface="Courier"/>
              </a:rPr>
              <a:t>  par(</a:t>
            </a:r>
            <a:r>
              <a:rPr lang="pl-PL" sz="1800" dirty="0" err="1">
                <a:solidFill>
                  <a:srgbClr val="4F81BD"/>
                </a:solidFill>
                <a:latin typeface="Lucida Console" panose="020B0609040504020204" pitchFamily="49" charset="0"/>
                <a:cs typeface="Courier"/>
              </a:rPr>
              <a:t>mfrow</a:t>
            </a:r>
            <a:r>
              <a:rPr lang="pl-PL" sz="1800" dirty="0">
                <a:solidFill>
                  <a:srgbClr val="4F81BD"/>
                </a:solidFill>
                <a:latin typeface="Lucida Console" panose="020B0609040504020204" pitchFamily="49" charset="0"/>
                <a:cs typeface="Courier"/>
              </a:rPr>
              <a:t>=c(1,2)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p>
          <a:p>
            <a:pPr marL="0" indent="0">
              <a:spcBef>
                <a:spcPts val="0"/>
              </a:spcBef>
              <a:buNone/>
            </a:pPr>
            <a:r>
              <a:rPr lang="pt-BR" sz="1800" dirty="0">
                <a:solidFill>
                  <a:srgbClr val="4F81BD"/>
                </a:solidFill>
                <a:latin typeface="Lucida Console" panose="020B0609040504020204" pitchFamily="49" charset="0"/>
                <a:cs typeface="Courier"/>
              </a:rPr>
              <a: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a:p>
            <a:pPr marL="0" indent="0">
              <a:spcBef>
                <a:spcPts val="0"/>
              </a:spcBef>
              <a:buNone/>
            </a:pPr>
            <a:r>
              <a:rPr lang="en-US" sz="1800" b="1"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dev.off</a:t>
            </a:r>
            <a:r>
              <a:rPr lang="en-US" sz="1800" b="1" dirty="0">
                <a:solidFill>
                  <a:srgbClr val="4F81BD"/>
                </a:solidFill>
                <a:latin typeface="Lucida Console" panose="020B0609040504020204" pitchFamily="49" charset="0"/>
                <a:cs typeface="Courier"/>
              </a:rPr>
              <a:t>()</a:t>
            </a:r>
          </a:p>
          <a:p>
            <a:pPr>
              <a:spcBef>
                <a:spcPts val="0"/>
              </a:spcBef>
              <a:buFont typeface="Wingdings" pitchFamily="2" charset="2"/>
              <a:buChar char="Ø"/>
            </a:pPr>
            <a:endParaRPr lang="en-US" sz="1600" b="1" dirty="0">
              <a:solidFill>
                <a:srgbClr val="4F81BD"/>
              </a:solidFill>
              <a:latin typeface="Courier"/>
            </a:endParaRPr>
          </a:p>
          <a:p>
            <a:r>
              <a:rPr lang="en-US" sz="2400" dirty="0">
                <a:solidFill>
                  <a:schemeClr val="accent1"/>
                </a:solidFill>
                <a:cs typeface="Arial"/>
              </a:rPr>
              <a:t>Alternatively</a:t>
            </a:r>
            <a:r>
              <a:rPr lang="en-US" sz="2400" dirty="0">
                <a:cs typeface="Arial"/>
              </a:rPr>
              <a:t> you can use the RStudio interface: </a:t>
            </a:r>
            <a:endParaRPr lang="en-US" sz="2400" dirty="0"/>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Export </a:t>
            </a:r>
            <a:r>
              <a:rPr lang="en-US" sz="2000" i="1" dirty="0">
                <a:solidFill>
                  <a:srgbClr val="4F81BD"/>
                </a:solidFill>
                <a:cs typeface="Arial"/>
                <a:sym typeface="Wingdings"/>
              </a:rPr>
              <a:t>&gt;</a:t>
            </a:r>
            <a:r>
              <a:rPr lang="en-US" sz="2000" dirty="0">
                <a:solidFill>
                  <a:srgbClr val="4F81BD"/>
                </a:solidFill>
                <a:cs typeface="Arial"/>
                <a:sym typeface="Wingdings"/>
              </a:rPr>
              <a:t> </a:t>
            </a:r>
            <a:r>
              <a:rPr lang="en-US" sz="2000" i="1" dirty="0">
                <a:solidFill>
                  <a:srgbClr val="4F81BD"/>
                </a:solidFill>
                <a:cs typeface="Arial"/>
                <a:sym typeface="Wingdings"/>
              </a:rPr>
              <a:t>S</a:t>
            </a:r>
            <a:r>
              <a:rPr lang="en-US" sz="2000" i="1" dirty="0">
                <a:solidFill>
                  <a:srgbClr val="4F81BD"/>
                </a:solidFill>
                <a:cs typeface="Arial"/>
              </a:rPr>
              <a:t>ave as Image </a:t>
            </a:r>
            <a:r>
              <a:rPr lang="en-US" sz="2000" dirty="0">
                <a:cs typeface="Arial"/>
              </a:rPr>
              <a:t>(PNG,JPEG,TIFF,BMP,…)</a:t>
            </a:r>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Save as PDF</a:t>
            </a:r>
            <a:r>
              <a:rPr lang="en-US" sz="2000" dirty="0">
                <a:cs typeface="Arial"/>
              </a:rPr>
              <a:t>.</a:t>
            </a:r>
            <a:endParaRPr lang="en-US" dirty="0">
              <a:cs typeface="Arial"/>
            </a:endParaRPr>
          </a:p>
          <a:p>
            <a:pPr>
              <a:spcBef>
                <a:spcPts val="0"/>
              </a:spcBef>
            </a:pPr>
            <a:endParaRPr lang="en-US" dirty="0"/>
          </a:p>
        </p:txBody>
      </p:sp>
      <p:sp>
        <p:nvSpPr>
          <p:cNvPr id="3" name="Titre 2"/>
          <p:cNvSpPr>
            <a:spLocks noGrp="1"/>
          </p:cNvSpPr>
          <p:nvPr>
            <p:ph type="ctrTitle"/>
          </p:nvPr>
        </p:nvSpPr>
        <p:spPr>
          <a:xfrm>
            <a:off x="258501" y="344402"/>
            <a:ext cx="7943178" cy="387798"/>
          </a:xfrm>
        </p:spPr>
        <p:txBody>
          <a:bodyPr/>
          <a:lstStyle/>
          <a:p>
            <a:r>
              <a:rPr lang="en-US" sz="2800"/>
              <a:t>Saving figures to files</a:t>
            </a:r>
            <a:endParaRPr lang="en-US" sz="2800" dirty="0"/>
          </a:p>
        </p:txBody>
      </p:sp>
    </p:spTree>
    <p:extLst>
      <p:ext uri="{BB962C8B-B14F-4D97-AF65-F5344CB8AC3E}">
        <p14:creationId xmlns:p14="http://schemas.microsoft.com/office/powerpoint/2010/main" val="20572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Data representation</a:t>
            </a:r>
            <a:endParaRPr lang="en-US" sz="1500" kern="1200" dirty="0"/>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a:solidFill>
            <a:schemeClr val="bg1">
              <a:lumMod val="85000"/>
            </a:schemeClr>
          </a:solidFill>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2" name="Curved Up Arrow 1"/>
          <p:cNvSpPr/>
          <p:nvPr/>
        </p:nvSpPr>
        <p:spPr>
          <a:xfrm rot="13238110">
            <a:off x="2719789" y="2608453"/>
            <a:ext cx="929795" cy="685102"/>
          </a:xfrm>
          <a:prstGeom prst="curvedUpArrow">
            <a:avLst>
              <a:gd name="adj1" fmla="val 15475"/>
              <a:gd name="adj2" fmla="val 53339"/>
              <a:gd name="adj3" fmla="val 25000"/>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Tree>
    <p:extLst>
      <p:ext uri="{BB962C8B-B14F-4D97-AF65-F5344CB8AC3E}">
        <p14:creationId xmlns:p14="http://schemas.microsoft.com/office/powerpoint/2010/main" val="925820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Use correct file extension:</a:t>
            </a:r>
          </a:p>
          <a:p>
            <a:pPr lvl="1"/>
            <a:r>
              <a:rPr lang="en-US" sz="1800" dirty="0">
                <a:solidFill>
                  <a:schemeClr val="tx1"/>
                </a:solidFill>
              </a:rPr>
              <a:t>postscript(file="a_name.ps", …)</a:t>
            </a:r>
          </a:p>
          <a:p>
            <a:pPr lvl="1"/>
            <a:r>
              <a:rPr lang="da-DK" sz="1800" dirty="0">
                <a:solidFill>
                  <a:schemeClr val="tx1"/>
                </a:solidFill>
              </a:rPr>
              <a:t>pdf(file="…pdf", …)</a:t>
            </a:r>
          </a:p>
          <a:p>
            <a:pPr lvl="1"/>
            <a:r>
              <a:rPr lang="nl-NL" sz="1800" dirty="0">
                <a:solidFill>
                  <a:schemeClr val="tx1"/>
                </a:solidFill>
              </a:rPr>
              <a:t>jpeg(file=" …jpg", …)</a:t>
            </a:r>
          </a:p>
          <a:p>
            <a:pPr lvl="1"/>
            <a:r>
              <a:rPr lang="nl-NL" sz="1800" dirty="0">
                <a:solidFill>
                  <a:schemeClr val="tx1"/>
                </a:solidFill>
              </a:rPr>
              <a:t>png(file=" ….png", …)</a:t>
            </a:r>
          </a:p>
          <a:p>
            <a:pPr marL="0" indent="0">
              <a:buNone/>
            </a:pPr>
            <a:endParaRPr lang="en-US" sz="2000" dirty="0">
              <a:solidFill>
                <a:schemeClr val="tx1"/>
              </a:solidFill>
            </a:endParaRPr>
          </a:p>
          <a:p>
            <a:r>
              <a:rPr lang="en-US" sz="2000" dirty="0">
                <a:solidFill>
                  <a:schemeClr val="tx1"/>
                </a:solidFill>
              </a:rPr>
              <a:t>Each graphics device has a specific set of arguments that dictate characteristics of the outputted file : height=, width=, horizontal=, res=, paper=, </a:t>
            </a:r>
            <a:r>
              <a:rPr lang="en-US" sz="2000" dirty="0" err="1">
                <a:solidFill>
                  <a:schemeClr val="tx1"/>
                </a:solidFill>
              </a:rPr>
              <a:t>pointsize</a:t>
            </a:r>
            <a:r>
              <a:rPr lang="en-US" sz="2000" dirty="0">
                <a:solidFill>
                  <a:schemeClr val="tx1"/>
                </a:solidFill>
              </a:rPr>
              <a:t>=</a:t>
            </a:r>
          </a:p>
          <a:p>
            <a:r>
              <a:rPr lang="en-US" sz="2000" dirty="0">
                <a:solidFill>
                  <a:schemeClr val="tx1"/>
                </a:solidFill>
              </a:rPr>
              <a:t>For </a:t>
            </a:r>
            <a:r>
              <a:rPr lang="en-US" sz="2000" dirty="0" err="1">
                <a:solidFill>
                  <a:schemeClr val="tx1"/>
                </a:solidFill>
              </a:rPr>
              <a:t>png</a:t>
            </a:r>
            <a:r>
              <a:rPr lang="en-US" sz="2000" dirty="0">
                <a:solidFill>
                  <a:schemeClr val="tx1"/>
                </a:solidFill>
              </a:rPr>
              <a:t>, jpeg, tiff (raster formats), the width and height of the graphics are given in pixels.</a:t>
            </a:r>
          </a:p>
          <a:p>
            <a:r>
              <a:rPr lang="en-US" sz="2000" dirty="0">
                <a:solidFill>
                  <a:schemeClr val="tx1"/>
                </a:solidFill>
              </a:rPr>
              <a:t>For pdf and postscript (vector formats), the width and height of the graphics region are given in inches. Default values are 7.  (Tip: A4 = 8.3" x 11.7“; set the width and height a little smaller for printing to A4 size).</a:t>
            </a:r>
          </a:p>
          <a:p>
            <a:r>
              <a:rPr lang="en-US" sz="2000" dirty="0">
                <a:solidFill>
                  <a:schemeClr val="tx1"/>
                </a:solidFill>
              </a:rPr>
              <a:t>Only pdf() and postscript have an argument "paper".  This can be set to common paper formats  (paper="a4" for A4 in portrait orientation, paper="a4r" for A4 in landscape orientation). </a:t>
            </a:r>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Arguments to graphics export functions</a:t>
            </a:r>
          </a:p>
        </p:txBody>
      </p:sp>
    </p:spTree>
    <p:extLst>
      <p:ext uri="{BB962C8B-B14F-4D97-AF65-F5344CB8AC3E}">
        <p14:creationId xmlns:p14="http://schemas.microsoft.com/office/powerpoint/2010/main" val="3651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Files in  </a:t>
            </a:r>
            <a:r>
              <a:rPr lang="en-US" sz="2000" dirty="0" err="1">
                <a:solidFill>
                  <a:srgbClr val="4E81BD"/>
                </a:solidFill>
              </a:rPr>
              <a:t>png</a:t>
            </a:r>
            <a:r>
              <a:rPr lang="en-US" sz="2000" dirty="0">
                <a:solidFill>
                  <a:srgbClr val="4E81BD"/>
                </a:solidFill>
              </a:rPr>
              <a:t>, jpeg, tiff </a:t>
            </a:r>
            <a:r>
              <a:rPr lang="en-US" sz="2000" dirty="0">
                <a:solidFill>
                  <a:schemeClr val="tx1"/>
                </a:solidFill>
              </a:rPr>
              <a:t>(raster formats) can only have </a:t>
            </a:r>
            <a:r>
              <a:rPr lang="en-US" sz="2000" dirty="0">
                <a:solidFill>
                  <a:srgbClr val="4E81BD"/>
                </a:solidFill>
              </a:rPr>
              <a:t>one page</a:t>
            </a:r>
            <a:r>
              <a:rPr lang="en-US" sz="2000" dirty="0">
                <a:solidFill>
                  <a:schemeClr val="tx1"/>
                </a:solidFill>
              </a:rPr>
              <a:t>. </a:t>
            </a:r>
          </a:p>
          <a:p>
            <a:r>
              <a:rPr lang="en-US" sz="2000" dirty="0">
                <a:solidFill>
                  <a:schemeClr val="tx1"/>
                </a:solidFill>
              </a:rPr>
              <a:t>Files in </a:t>
            </a:r>
            <a:r>
              <a:rPr lang="en-US" sz="2000" dirty="0">
                <a:solidFill>
                  <a:srgbClr val="4E81BD"/>
                </a:solidFill>
              </a:rPr>
              <a:t>pdf</a:t>
            </a:r>
            <a:r>
              <a:rPr lang="en-US" sz="2000" dirty="0">
                <a:solidFill>
                  <a:schemeClr val="tx1"/>
                </a:solidFill>
              </a:rPr>
              <a:t> and </a:t>
            </a:r>
            <a:r>
              <a:rPr lang="en-US" sz="2000" dirty="0">
                <a:solidFill>
                  <a:srgbClr val="4E81BD"/>
                </a:solidFill>
              </a:rPr>
              <a:t>postscript </a:t>
            </a:r>
            <a:r>
              <a:rPr lang="en-US" sz="2000" dirty="0">
                <a:solidFill>
                  <a:schemeClr val="tx1"/>
                </a:solidFill>
              </a:rPr>
              <a:t>formats (vector format) receive </a:t>
            </a:r>
            <a:r>
              <a:rPr lang="en-US" sz="2000" dirty="0">
                <a:solidFill>
                  <a:srgbClr val="4E81BD"/>
                </a:solidFill>
              </a:rPr>
              <a:t>multiple pages by default</a:t>
            </a:r>
            <a:r>
              <a:rPr lang="en-US" sz="2000" dirty="0">
                <a:solidFill>
                  <a:schemeClr val="tx1"/>
                </a:solidFill>
              </a:rPr>
              <a:t>. </a:t>
            </a:r>
            <a:r>
              <a:rPr lang="en-US" sz="2000" dirty="0"/>
              <a:t>You can deactivate this </a:t>
            </a:r>
            <a:r>
              <a:rPr lang="en-US" sz="2000" dirty="0" err="1"/>
              <a:t>behaviour</a:t>
            </a:r>
            <a:r>
              <a:rPr lang="en-US" sz="2000" dirty="0"/>
              <a:t> using the </a:t>
            </a:r>
            <a:r>
              <a:rPr lang="en-US" sz="2000" dirty="0" err="1"/>
              <a:t>onefile</a:t>
            </a:r>
            <a:r>
              <a:rPr lang="en-US" sz="2000" dirty="0"/>
              <a:t> argument.</a:t>
            </a:r>
          </a:p>
          <a:p>
            <a:pPr marL="0" indent="0">
              <a:buNone/>
            </a:pPr>
            <a:endParaRPr lang="en-US" sz="2000" dirty="0"/>
          </a:p>
          <a:p>
            <a:pPr marL="0" indent="0">
              <a:buNone/>
            </a:pPr>
            <a:r>
              <a:rPr lang="en-US" sz="2000" b="1" dirty="0"/>
              <a:t>One Multi-page file</a:t>
            </a:r>
          </a:p>
          <a:p>
            <a:pPr marL="0" indent="0">
              <a:buNone/>
            </a:pP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on a separate page     #in the same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endParaRPr lang="en-US" sz="1800" dirty="0"/>
          </a:p>
          <a:p>
            <a:pPr marL="0" indent="0">
              <a:buNone/>
            </a:pPr>
            <a:endParaRPr lang="en-US" sz="2000" dirty="0"/>
          </a:p>
          <a:p>
            <a:pPr marL="0" indent="0">
              <a:buNone/>
            </a:pPr>
            <a:r>
              <a:rPr lang="en-US" sz="2000" b="1" dirty="0"/>
              <a:t>Several one-page files</a:t>
            </a:r>
            <a:br>
              <a:rPr lang="en-US" sz="2000" dirty="0"/>
            </a:b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_%d.pdf</a:t>
            </a:r>
            <a:r>
              <a:rPr lang="en-US" sz="1800"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onefile</a:t>
            </a:r>
            <a:r>
              <a:rPr lang="en-US" sz="1800" b="1" dirty="0">
                <a:solidFill>
                  <a:srgbClr val="4F81BD"/>
                </a:solidFill>
                <a:latin typeface="Lucida Console" panose="020B0609040504020204" pitchFamily="49" charset="0"/>
                <a:cs typeface="Courier"/>
              </a:rPr>
              <a:t>= FALSE </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into its own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br>
              <a:rPr lang="en-US" sz="1800" dirty="0">
                <a:solidFill>
                  <a:srgbClr val="4F81BD"/>
                </a:solidFill>
                <a:latin typeface="Lucida Console" panose="020B0609040504020204" pitchFamily="49" charset="0"/>
                <a:cs typeface="Courier"/>
              </a:rPr>
            </a:br>
            <a:endParaRPr lang="en-US" sz="2000" dirty="0">
              <a:solidFill>
                <a:schemeClr val="tx1"/>
              </a:solidFill>
            </a:endParaRPr>
          </a:p>
          <a:p>
            <a:pPr marL="0" indent="0">
              <a:buNone/>
            </a:pPr>
            <a:r>
              <a:rPr lang="en-US" sz="2000" dirty="0">
                <a:solidFill>
                  <a:schemeClr val="tx1"/>
                </a:solidFill>
              </a:rPr>
              <a:t>The format specifier %d causes the resulting files to be numbered: </a:t>
            </a:r>
          </a:p>
          <a:p>
            <a:pPr marL="0" indent="0">
              <a:buNone/>
            </a:pPr>
            <a:r>
              <a:rPr lang="en-US" sz="2000" dirty="0">
                <a:solidFill>
                  <a:schemeClr val="tx1"/>
                </a:solidFill>
              </a:rPr>
              <a:t>my_file_1.pdf, my_file_2.pdf etc. </a:t>
            </a:r>
          </a:p>
        </p:txBody>
      </p:sp>
      <p:sp>
        <p:nvSpPr>
          <p:cNvPr id="3" name="Titre 2"/>
          <p:cNvSpPr>
            <a:spLocks noGrp="1"/>
          </p:cNvSpPr>
          <p:nvPr>
            <p:ph type="ctrTitle"/>
          </p:nvPr>
        </p:nvSpPr>
        <p:spPr>
          <a:xfrm>
            <a:off x="258501" y="344402"/>
            <a:ext cx="7943178" cy="387798"/>
          </a:xfrm>
        </p:spPr>
        <p:txBody>
          <a:bodyPr/>
          <a:lstStyle/>
          <a:p>
            <a:r>
              <a:rPr lang="en-US" sz="2800" dirty="0"/>
              <a:t>Multi-page vs single page output</a:t>
            </a:r>
          </a:p>
        </p:txBody>
      </p:sp>
    </p:spTree>
    <p:extLst>
      <p:ext uri="{BB962C8B-B14F-4D97-AF65-F5344CB8AC3E}">
        <p14:creationId xmlns:p14="http://schemas.microsoft.com/office/powerpoint/2010/main" val="1698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62" name="CustomShape 1"/>
          <p:cNvSpPr/>
          <p:nvPr/>
        </p:nvSpPr>
        <p:spPr>
          <a:xfrm>
            <a:off x="324720" y="111600"/>
            <a:ext cx="6774873" cy="6174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spcBef>
                <a:spcPct val="0"/>
              </a:spcBef>
            </a:pPr>
            <a:r>
              <a:rPr lang="en-US" sz="2800" dirty="0">
                <a:solidFill>
                  <a:schemeClr val="accent1"/>
                </a:solidFill>
                <a:effectLst>
                  <a:outerShdw blurRad="50800" dist="38100" dir="2700000" algn="tl" rotWithShape="0">
                    <a:prstClr val="black">
                      <a:alpha val="40000"/>
                    </a:prstClr>
                  </a:outerShdw>
                </a:effectLst>
                <a:latin typeface="+mj-lt"/>
                <a:ea typeface="+mj-ea"/>
                <a:cs typeface="Arial" pitchFamily="34" charset="0"/>
              </a:rPr>
              <a:t>Choosing an image file format</a:t>
            </a:r>
          </a:p>
        </p:txBody>
      </p:sp>
      <p:sp>
        <p:nvSpPr>
          <p:cNvPr id="363" name="CustomShape 2"/>
          <p:cNvSpPr/>
          <p:nvPr/>
        </p:nvSpPr>
        <p:spPr>
          <a:xfrm>
            <a:off x="324720" y="916559"/>
            <a:ext cx="8523720" cy="56643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200" b="0" strike="noStrike" spc="-1" dirty="0">
                <a:solidFill>
                  <a:srgbClr val="4F81BD"/>
                </a:solidFill>
                <a:latin typeface="Calibri"/>
                <a:ea typeface="DejaVu Sans"/>
              </a:rPr>
              <a:t>Raster graphics</a:t>
            </a:r>
            <a:r>
              <a:rPr lang="en-US" sz="2200" b="0" strike="noStrike" spc="-1" dirty="0">
                <a:solidFill>
                  <a:srgbClr val="000000"/>
                </a:solidFill>
                <a:latin typeface="Calibri"/>
                <a:ea typeface="DejaVu Sans"/>
              </a:rPr>
              <a:t> (</a:t>
            </a:r>
            <a:r>
              <a:rPr lang="en-US" sz="2200" b="0" strike="noStrike" spc="-1" dirty="0" err="1">
                <a:solidFill>
                  <a:srgbClr val="000000"/>
                </a:solidFill>
                <a:latin typeface="Calibri"/>
                <a:ea typeface="DejaVu Sans"/>
              </a:rPr>
              <a:t>png</a:t>
            </a:r>
            <a:r>
              <a:rPr lang="en-US" sz="2200" b="0" strike="noStrike" spc="-1" dirty="0">
                <a:solidFill>
                  <a:srgbClr val="000000"/>
                </a:solidFill>
                <a:latin typeface="Calibri"/>
                <a:ea typeface="DejaVu Sans"/>
              </a:rPr>
              <a:t>, tiff, jpeg):</a:t>
            </a:r>
            <a:endParaRPr lang="en-US" sz="22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image size (number of pixels)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once created, stretching the image leads to poor quality</a:t>
            </a:r>
          </a:p>
          <a:p>
            <a:pPr marL="460440" lvl="1">
              <a:lnSpc>
                <a:spcPct val="100000"/>
              </a:lnSpc>
              <a:buClr>
                <a:srgbClr val="000000"/>
              </a:buClr>
            </a:pPr>
            <a:endParaRPr lang="en-US" sz="2000" b="0" strike="noStrike" spc="-1" dirty="0">
              <a:latin typeface="Arial"/>
            </a:endParaRPr>
          </a:p>
          <a:p>
            <a:pPr>
              <a:lnSpc>
                <a:spcPct val="100000"/>
              </a:lnSpc>
            </a:pPr>
            <a:r>
              <a:rPr lang="en-US" sz="2200" b="0" strike="noStrike" spc="-1" dirty="0">
                <a:solidFill>
                  <a:srgbClr val="4F81BD"/>
                </a:solidFill>
                <a:latin typeface="Calibri"/>
                <a:ea typeface="DejaVu Sans"/>
              </a:rPr>
              <a:t>Vector graphics</a:t>
            </a:r>
            <a:r>
              <a:rPr lang="en-US" sz="2200" b="0" strike="noStrike" spc="-1" dirty="0">
                <a:solidFill>
                  <a:srgbClr val="000000"/>
                </a:solidFill>
                <a:latin typeface="Calibri"/>
                <a:ea typeface="DejaVu Sans"/>
              </a:rPr>
              <a:t> (pdf, </a:t>
            </a:r>
            <a:r>
              <a:rPr lang="en-US" sz="2200" b="0" strike="noStrike" spc="-1" dirty="0" err="1">
                <a:solidFill>
                  <a:srgbClr val="000000"/>
                </a:solidFill>
                <a:latin typeface="Calibri"/>
                <a:ea typeface="DejaVu Sans"/>
              </a:rPr>
              <a:t>ps</a:t>
            </a:r>
            <a:r>
              <a:rPr lang="en-US" sz="2200" b="0" strike="noStrike" spc="-1" dirty="0">
                <a:solidFill>
                  <a:srgbClr val="000000"/>
                </a:solidFill>
                <a:latin typeface="Calibri"/>
                <a:ea typeface="DejaVu Sans"/>
              </a:rPr>
              <a:t>, eps, </a:t>
            </a:r>
            <a:r>
              <a:rPr lang="en-US" sz="2200" b="0" strike="noStrike" spc="-1" dirty="0" err="1">
                <a:solidFill>
                  <a:srgbClr val="000000"/>
                </a:solidFill>
                <a:latin typeface="Calibri"/>
                <a:ea typeface="DejaVu Sans"/>
              </a:rPr>
              <a:t>svg</a:t>
            </a:r>
            <a:r>
              <a:rPr lang="en-US" sz="2200" b="0" strike="noStrike" spc="-1" dirty="0">
                <a:solidFill>
                  <a:srgbClr val="000000"/>
                </a:solidFill>
                <a:latin typeface="Calibri"/>
                <a:ea typeface="DejaVu Sans"/>
              </a:rPr>
              <a:t>):</a:t>
            </a:r>
            <a:endParaRPr lang="en-US" sz="24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number of drawing actions </a:t>
            </a:r>
            <a:br>
              <a:rPr dirty="0"/>
            </a:br>
            <a:r>
              <a:rPr lang="en-US" sz="2000" b="0" strike="noStrike" spc="-1" dirty="0">
                <a:solidFill>
                  <a:srgbClr val="000000"/>
                </a:solidFill>
                <a:latin typeface="Calibri"/>
                <a:ea typeface="DejaVu Sans"/>
              </a:rPr>
              <a:t>(e.g. number of points, lines,...)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all elements can be scaled as desired</a:t>
            </a:r>
          </a:p>
          <a:p>
            <a:pPr marL="743040" lvl="1" indent="-282600">
              <a:lnSpc>
                <a:spcPct val="100000"/>
              </a:lnSpc>
              <a:buClr>
                <a:srgbClr val="000000"/>
              </a:buClr>
              <a:buFont typeface="Arial"/>
              <a:buChar char="•"/>
            </a:pPr>
            <a:endParaRPr lang="en-US" dirty="0"/>
          </a:p>
          <a:p>
            <a:pPr marL="0" lvl="1">
              <a:buClr>
                <a:srgbClr val="000000"/>
              </a:buClr>
            </a:pPr>
            <a:r>
              <a:rPr lang="en-US" sz="2200" b="1" spc="-1" dirty="0">
                <a:latin typeface="Calibri"/>
                <a:ea typeface="DejaVu Sans"/>
              </a:rPr>
              <a:t>Embedding image files in MS Office documents (Word, PowerPoint): </a:t>
            </a:r>
          </a:p>
          <a:p>
            <a:pPr marL="803340" lvl="1" indent="-342900">
              <a:lnSpc>
                <a:spcPct val="100000"/>
              </a:lnSpc>
              <a:buClr>
                <a:srgbClr val="000000"/>
              </a:buClr>
              <a:buFont typeface="Arial" panose="020B0604020202020204" pitchFamily="34" charset="0"/>
              <a:buChar char="•"/>
            </a:pPr>
            <a:r>
              <a:rPr lang="en-US" sz="2000" dirty="0"/>
              <a:t>In Windows, </a:t>
            </a:r>
            <a:r>
              <a:rPr lang="en-US" sz="2000" dirty="0" err="1"/>
              <a:t>png</a:t>
            </a:r>
            <a:r>
              <a:rPr lang="en-US" sz="2000" dirty="0"/>
              <a:t> and tiff work best, pdf can get blurry. </a:t>
            </a:r>
          </a:p>
          <a:p>
            <a:pPr marL="803340" lvl="1" indent="-342900">
              <a:lnSpc>
                <a:spcPct val="100000"/>
              </a:lnSpc>
              <a:buClr>
                <a:srgbClr val="000000"/>
              </a:buClr>
              <a:buFont typeface="Arial" panose="020B0604020202020204" pitchFamily="34" charset="0"/>
              <a:buChar char="•"/>
            </a:pPr>
            <a:r>
              <a:rPr lang="en-US" sz="2000" dirty="0"/>
              <a:t>In macOS, pdf works well.</a:t>
            </a:r>
          </a:p>
          <a:p>
            <a:pPr marL="803340" lvl="1" indent="-342900">
              <a:lnSpc>
                <a:spcPct val="100000"/>
              </a:lnSpc>
              <a:buClr>
                <a:srgbClr val="000000"/>
              </a:buClr>
              <a:buFont typeface="Arial" panose="020B0604020202020204" pitchFamily="34" charset="0"/>
              <a:buChar char="•"/>
            </a:pPr>
            <a:r>
              <a:rPr lang="en-US" sz="2000" dirty="0"/>
              <a:t>Can also export plot from RStudio to clipboard, then paste.</a:t>
            </a:r>
          </a:p>
          <a:p>
            <a:pPr marL="460440" lvl="1">
              <a:lnSpc>
                <a:spcPct val="100000"/>
              </a:lnSpc>
              <a:buClr>
                <a:srgbClr val="000000"/>
              </a:buClr>
            </a:pPr>
            <a:endParaRPr lang="en-US" dirty="0"/>
          </a:p>
          <a:p>
            <a:pPr marL="0" lvl="1">
              <a:lnSpc>
                <a:spcPct val="100000"/>
              </a:lnSpc>
              <a:buClr>
                <a:srgbClr val="000000"/>
              </a:buClr>
            </a:pPr>
            <a:r>
              <a:rPr lang="en-US" sz="2200" b="1" spc="-1" dirty="0">
                <a:latin typeface="Calibri"/>
                <a:ea typeface="DejaVu Sans"/>
              </a:rPr>
              <a:t>Publication-quality figures:</a:t>
            </a:r>
          </a:p>
          <a:p>
            <a:pPr marL="746190" lvl="1" indent="-285750">
              <a:lnSpc>
                <a:spcPct val="100000"/>
              </a:lnSpc>
              <a:buClr>
                <a:srgbClr val="000000"/>
              </a:buClr>
              <a:buFont typeface="Arial" panose="020B0604020202020204" pitchFamily="34" charset="0"/>
              <a:buChar char="•"/>
            </a:pPr>
            <a:r>
              <a:rPr lang="en-US" dirty="0"/>
              <a:t>Vector graphics (pdf, eps) tend to be easier to adapt as they can be resized</a:t>
            </a:r>
            <a:endParaRPr lang="en-US" sz="2000" spc="-1" dirty="0">
              <a:solidFill>
                <a:srgbClr val="000000"/>
              </a:solidFill>
              <a:latin typeface="Calibri"/>
              <a:ea typeface="DejaVu Sans"/>
            </a:endParaRPr>
          </a:p>
          <a:p>
            <a:pPr marL="460440" lvl="1">
              <a:lnSpc>
                <a:spcPct val="100000"/>
              </a:lnSpc>
              <a:buClr>
                <a:srgbClr val="000000"/>
              </a:buClr>
            </a:pPr>
            <a:endParaRPr lang="en-US" sz="2000" spc="-1" dirty="0">
              <a:solidFill>
                <a:srgbClr val="000000"/>
              </a:solidFill>
              <a:latin typeface="Calibri"/>
              <a:ea typeface="DejaVu Sans"/>
            </a:endParaRPr>
          </a:p>
          <a:p>
            <a:pPr marL="0" lvl="1">
              <a:buClr>
                <a:srgbClr val="000000"/>
              </a:buClr>
            </a:pPr>
            <a:r>
              <a:rPr lang="en-US" sz="2000" b="1" spc="-1" dirty="0">
                <a:latin typeface="Calibri"/>
                <a:ea typeface="DejaVu Sans"/>
              </a:rPr>
              <a:t>File size tip: </a:t>
            </a:r>
            <a:r>
              <a:rPr lang="en-US" sz="2000" spc="-1" dirty="0">
                <a:latin typeface="Calibri"/>
                <a:ea typeface="DejaVu Sans"/>
              </a:rPr>
              <a:t>when a large number of points is plotted, pdfs can become large in file size and slow to display . When this is an issue, consider </a:t>
            </a:r>
            <a:r>
              <a:rPr lang="en-US" sz="2000" spc="-1" dirty="0" err="1">
                <a:latin typeface="Calibri"/>
                <a:ea typeface="DejaVu Sans"/>
              </a:rPr>
              <a:t>png</a:t>
            </a:r>
            <a:r>
              <a:rPr lang="en-US" sz="2000" spc="-1" dirty="0">
                <a:latin typeface="Calibri"/>
                <a:ea typeface="DejaVu Sans"/>
              </a:rPr>
              <a:t>.</a:t>
            </a:r>
          </a:p>
        </p:txBody>
      </p:sp>
    </p:spTree>
    <p:extLst>
      <p:ext uri="{BB962C8B-B14F-4D97-AF65-F5344CB8AC3E}">
        <p14:creationId xmlns:p14="http://schemas.microsoft.com/office/powerpoint/2010/main" val="3547056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0" y="115200"/>
            <a:ext cx="7931520" cy="4896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dirty="0">
                <a:ln>
                  <a:noFill/>
                </a:ln>
                <a:solidFill>
                  <a:srgbClr val="4F81BD"/>
                </a:solidFill>
                <a:effectLst/>
                <a:uLnTx/>
                <a:uFillTx/>
                <a:latin typeface="Calibri"/>
                <a:ea typeface="DejaVu Sans"/>
              </a:rPr>
              <a:t>Let’s practice – 8</a:t>
            </a:r>
            <a:endParaRPr kumimoji="0" lang="en-US" sz="4000" b="0" i="0" u="none" strike="noStrike" kern="1200" cap="none" spc="-1" normalizeH="0" baseline="0" noProof="0" dirty="0">
              <a:ln>
                <a:noFill/>
              </a:ln>
              <a:solidFill>
                <a:prstClr val="black"/>
              </a:solidFill>
              <a:effectLst/>
              <a:uLnTx/>
              <a:uFillTx/>
              <a:latin typeface="Arial"/>
            </a:endParaRPr>
          </a:p>
        </p:txBody>
      </p:sp>
      <p:sp>
        <p:nvSpPr>
          <p:cNvPr id="126" name="CustomShape 2"/>
          <p:cNvSpPr/>
          <p:nvPr/>
        </p:nvSpPr>
        <p:spPr>
          <a:xfrm>
            <a:off x="209520" y="669240"/>
            <a:ext cx="8505720" cy="601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kumimoji="0" lang="en-US" sz="2000" b="0" i="0" u="none" strike="noStrike" kern="1200" cap="none" spc="-1" normalizeH="0" baseline="0" noProof="0" dirty="0">
                <a:ln>
                  <a:noFill/>
                </a:ln>
                <a:solidFill>
                  <a:srgbClr val="000000"/>
                </a:solidFill>
                <a:effectLst/>
                <a:uLnTx/>
                <a:uFillTx/>
                <a:latin typeface="Calibri"/>
                <a:ea typeface="DejaVu Sans"/>
              </a:rPr>
              <a:t>Make a multi-panel figure with the </a:t>
            </a:r>
            <a:r>
              <a:rPr kumimoji="0" lang="en-US" sz="2000" b="1" i="0" u="none" strike="noStrike" kern="1200" cap="none" spc="-1" normalizeH="0" baseline="0" noProof="0" dirty="0">
                <a:ln>
                  <a:noFill/>
                </a:ln>
                <a:solidFill>
                  <a:srgbClr val="000000"/>
                </a:solidFill>
                <a:effectLst/>
                <a:uLnTx/>
                <a:uFillTx/>
                <a:latin typeface="Calibri"/>
                <a:ea typeface="DejaVu Sans"/>
              </a:rPr>
              <a:t>four graphics (4,5,6,7 from previous exercise) on one page</a:t>
            </a:r>
            <a:r>
              <a:rPr kumimoji="0" lang="en-US" sz="2000" b="0" i="0" u="none" strike="noStrike" kern="1200" cap="none" spc="-1" normalizeH="0" baseline="0" noProof="0" dirty="0">
                <a:ln>
                  <a:noFill/>
                </a:ln>
                <a:solidFill>
                  <a:srgbClr val="000000"/>
                </a:solidFill>
                <a:effectLst/>
                <a:uLnTx/>
                <a:uFillTx/>
                <a:latin typeface="Calibri"/>
                <a:ea typeface="DejaVu Sans"/>
              </a:rPr>
              <a:t>,  exporting the figure to a </a:t>
            </a:r>
            <a:r>
              <a:rPr kumimoji="0" lang="en-US" sz="2000" b="1" i="0" u="none" strike="noStrike" kern="1200" cap="none" spc="-1" normalizeH="0" baseline="0" noProof="0" dirty="0">
                <a:ln>
                  <a:noFill/>
                </a:ln>
                <a:solidFill>
                  <a:srgbClr val="000000"/>
                </a:solidFill>
                <a:effectLst/>
                <a:uLnTx/>
                <a:uFillTx/>
                <a:latin typeface="Calibri"/>
                <a:ea typeface="DejaVu Sans"/>
              </a:rPr>
              <a:t>pdf</a:t>
            </a:r>
            <a:r>
              <a:rPr kumimoji="0" lang="en-US" sz="2000" b="0" i="0" u="none" strike="noStrike" kern="1200" cap="none" spc="-1" normalizeH="0" baseline="0" noProof="0" dirty="0">
                <a:ln>
                  <a:noFill/>
                </a:ln>
                <a:solidFill>
                  <a:srgbClr val="000000"/>
                </a:solidFill>
                <a:effectLst/>
                <a:uLnTx/>
                <a:uFillTx/>
                <a:latin typeface="Calibri"/>
                <a:ea typeface="DejaVu Sans"/>
              </a:rPr>
              <a:t> file with paper size A4.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a:t>
            </a:r>
            <a:r>
              <a:rPr kumimoji="0" lang="en-US" sz="2000" b="0" i="0" u="none" strike="noStrike" kern="1200" cap="none" spc="-1" normalizeH="0" baseline="0" noProof="0">
                <a:ln>
                  <a:noFill/>
                </a:ln>
                <a:solidFill>
                  <a:srgbClr val="000000"/>
                </a:solidFill>
                <a:effectLst/>
                <a:uLnTx/>
                <a:uFillTx/>
                <a:latin typeface="Calibri"/>
                <a:ea typeface="DejaVu Sans"/>
              </a:rPr>
              <a:t>to pdf() </a:t>
            </a:r>
            <a:r>
              <a:rPr kumimoji="0" lang="en-US" sz="2000" b="0" i="0" u="none" strike="noStrike" kern="1200" cap="none" spc="-1" normalizeH="0" baseline="0" noProof="0" dirty="0">
                <a:ln>
                  <a:noFill/>
                </a:ln>
                <a:solidFill>
                  <a:srgbClr val="000000"/>
                </a:solidFill>
                <a:effectLst/>
                <a:uLnTx/>
                <a:uFillTx/>
                <a:latin typeface="Calibri"/>
                <a:ea typeface="DejaVu Sans"/>
              </a:rPr>
              <a:t>to make it look nice.</a:t>
            </a: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lang="en-US" sz="2000" spc="-1" dirty="0">
                <a:solidFill>
                  <a:srgbClr val="000000"/>
                </a:solidFill>
                <a:latin typeface="Calibri"/>
                <a:ea typeface="DejaVu Sans"/>
              </a:rPr>
              <a:t> </a:t>
            </a:r>
            <a:r>
              <a:rPr kumimoji="0" lang="en-US" sz="2000" b="1" i="0" u="none" strike="noStrike" kern="1200" cap="none" spc="-1" normalizeH="0" baseline="0" noProof="0" dirty="0">
                <a:ln>
                  <a:noFill/>
                </a:ln>
                <a:solidFill>
                  <a:srgbClr val="000000"/>
                </a:solidFill>
                <a:effectLst/>
                <a:uLnTx/>
                <a:uFillTx/>
                <a:latin typeface="Calibri"/>
                <a:ea typeface="DejaVu Sans"/>
              </a:rPr>
              <a:t>Optional: </a:t>
            </a:r>
            <a:r>
              <a:rPr kumimoji="0" lang="en-US" sz="2000" i="0" u="none" strike="noStrike" kern="1200" cap="none" spc="-1" normalizeH="0" baseline="0" noProof="0" dirty="0">
                <a:ln>
                  <a:noFill/>
                </a:ln>
                <a:solidFill>
                  <a:srgbClr val="000000"/>
                </a:solidFill>
                <a:effectLst/>
                <a:uLnTx/>
                <a:uFillTx/>
                <a:latin typeface="Calibri"/>
                <a:ea typeface="DejaVu Sans"/>
              </a:rPr>
              <a:t>Export the histogram (3 from previous exercise) to a </a:t>
            </a:r>
            <a:r>
              <a:rPr kumimoji="0" lang="en-US" sz="2000" b="1" i="0" u="none" strike="noStrike" kern="1200" cap="none" spc="-1" normalizeH="0" baseline="0" noProof="0" dirty="0" err="1">
                <a:ln>
                  <a:noFill/>
                </a:ln>
                <a:solidFill>
                  <a:srgbClr val="000000"/>
                </a:solidFill>
                <a:effectLst/>
                <a:uLnTx/>
                <a:uFillTx/>
                <a:latin typeface="Calibri"/>
                <a:ea typeface="DejaVu Sans"/>
              </a:rPr>
              <a:t>png</a:t>
            </a:r>
            <a:r>
              <a:rPr kumimoji="0" lang="en-US" sz="2000" b="1" i="0" u="none" strike="noStrike" kern="1200" cap="none" spc="-1" normalizeH="0" baseline="0" noProof="0" dirty="0">
                <a:ln>
                  <a:noFill/>
                </a:ln>
                <a:solidFill>
                  <a:srgbClr val="000000"/>
                </a:solidFill>
                <a:effectLst/>
                <a:uLnTx/>
                <a:uFillTx/>
                <a:latin typeface="Calibri"/>
                <a:ea typeface="DejaVu Sans"/>
              </a:rPr>
              <a:t> </a:t>
            </a:r>
            <a:r>
              <a:rPr kumimoji="0" lang="en-US" sz="2000" i="0" u="none" strike="noStrike" kern="1200" cap="none" spc="-1" normalizeH="0" baseline="0" noProof="0" dirty="0">
                <a:ln>
                  <a:noFill/>
                </a:ln>
                <a:solidFill>
                  <a:srgbClr val="000000"/>
                </a:solidFill>
                <a:effectLst/>
                <a:uLnTx/>
                <a:uFillTx/>
                <a:latin typeface="Calibri"/>
                <a:ea typeface="DejaVu Sans"/>
              </a:rPr>
              <a:t>file</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0" i="0" u="none" strike="noStrike" kern="1200" cap="none" spc="-1" normalizeH="0" baseline="0" noProof="0" dirty="0">
                <a:ln>
                  <a:noFill/>
                </a:ln>
                <a:solidFill>
                  <a:srgbClr val="000000"/>
                </a:solidFill>
                <a:effectLst/>
                <a:uLnTx/>
                <a:uFillTx/>
                <a:latin typeface="Calibri"/>
                <a:ea typeface="DejaVu Sans"/>
              </a:rPr>
              <a:t>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to </a:t>
            </a:r>
            <a:r>
              <a:rPr kumimoji="0" lang="en-US" sz="2000" b="0" i="0" u="none" strike="noStrike" kern="1200" cap="none" spc="-1" normalizeH="0" baseline="0" noProof="0" dirty="0" err="1">
                <a:ln>
                  <a:noFill/>
                </a:ln>
                <a:solidFill>
                  <a:srgbClr val="000000"/>
                </a:solidFill>
                <a:effectLst/>
                <a:uLnTx/>
                <a:uFillTx/>
                <a:latin typeface="Calibri"/>
                <a:ea typeface="DejaVu Sans"/>
              </a:rPr>
              <a:t>png</a:t>
            </a:r>
            <a:r>
              <a:rPr kumimoji="0" lang="en-US" sz="2000" b="0" i="0" u="none" strike="noStrike" kern="1200" cap="none" spc="-1" normalizeH="0" baseline="0" noProof="0" dirty="0">
                <a:ln>
                  <a:noFill/>
                </a:ln>
                <a:solidFill>
                  <a:srgbClr val="000000"/>
                </a:solidFill>
                <a:effectLst/>
                <a:uLnTx/>
                <a:uFillTx/>
                <a:latin typeface="Calibri"/>
                <a:ea typeface="DejaVu Sans"/>
              </a:rPr>
              <a:t>() to make it look nice.</a:t>
            </a:r>
            <a:endParaRPr kumimoji="0" lang="en-US" sz="2000" b="0" i="0" u="none" strike="noStrike" kern="1200" cap="none" spc="-1" normalizeH="0" baseline="0" noProof="0" dirty="0">
              <a:ln>
                <a:noFill/>
              </a:ln>
              <a:solidFill>
                <a:prstClr val="black"/>
              </a:solidFill>
              <a:effectLst/>
              <a:uLnTx/>
              <a:uFillTx/>
              <a:latin typeface="Arial"/>
            </a:endParaRPr>
          </a:p>
          <a:p>
            <a:pPr marL="360" marR="0" lvl="0" algn="l" defTabSz="914400" rtl="0" eaLnBrk="1" fontAlgn="auto" latinLnBrk="0" hangingPunct="1">
              <a:lnSpc>
                <a:spcPct val="100000"/>
              </a:lnSpc>
              <a:spcBef>
                <a:spcPts val="723"/>
              </a:spcBef>
              <a:spcAft>
                <a:spcPts val="283"/>
              </a:spcAft>
              <a:buClr>
                <a:srgbClr val="000000"/>
              </a:buClr>
              <a:buSzTx/>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3) Optional:</a:t>
            </a:r>
            <a:r>
              <a:rPr kumimoji="0" lang="en-US" sz="2000" b="0" i="0" u="none" strike="noStrike" kern="1200" cap="none" spc="-1" normalizeH="0" baseline="0" noProof="0" dirty="0">
                <a:ln>
                  <a:noFill/>
                </a:ln>
                <a:solidFill>
                  <a:srgbClr val="000000"/>
                </a:solidFill>
                <a:effectLst/>
                <a:uLnTx/>
                <a:uFillTx/>
                <a:latin typeface="Calibri"/>
                <a:ea typeface="DejaVu Sans"/>
              </a:rPr>
              <a:t> Look at the multi-panel figure. Are your impressions about mouse weight from yesterday's exploration of data summaries confirmed by today's visualizations? </a:t>
            </a:r>
            <a:endParaRPr kumimoji="0" lang="en-US" sz="200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2000" b="0" i="0" u="none" strike="noStrike" kern="1200" cap="none" spc="-1" normalizeH="0" baseline="0" noProof="0" dirty="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7E0EC"/>
        </a:solidFill>
        <a:effectLst/>
      </p:bgPr>
    </p:bg>
    <p:spTree>
      <p:nvGrpSpPr>
        <p:cNvPr id="1" name=""/>
        <p:cNvGrpSpPr/>
        <p:nvPr/>
      </p:nvGrpSpPr>
      <p:grpSpPr>
        <a:xfrm>
          <a:off x="0" y="0"/>
          <a:ext cx="0" cy="0"/>
          <a:chOff x="0" y="0"/>
          <a:chExt cx="0" cy="0"/>
        </a:xfrm>
      </p:grpSpPr>
      <p:sp>
        <p:nvSpPr>
          <p:cNvPr id="5" name="Rectangle 4"/>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Espace réservé du contenu 3"/>
          <p:cNvSpPr>
            <a:spLocks noGrp="1"/>
          </p:cNvSpPr>
          <p:nvPr>
            <p:ph idx="1"/>
          </p:nvPr>
        </p:nvSpPr>
        <p:spPr>
          <a:xfrm>
            <a:off x="258501" y="216816"/>
            <a:ext cx="8539753" cy="4993491"/>
          </a:xfrm>
        </p:spPr>
        <p:txBody>
          <a:bodyPr anchor="ctr"/>
          <a:lstStyle/>
          <a:p>
            <a:r>
              <a:rPr lang="en-US" sz="2400" dirty="0"/>
              <a:t>Introduction to </a:t>
            </a:r>
            <a:r>
              <a:rPr lang="en-US" sz="2400" dirty="0">
                <a:solidFill>
                  <a:srgbClr val="4F81BD"/>
                </a:solidFill>
              </a:rPr>
              <a:t>high-level and low-level plotting functions </a:t>
            </a:r>
            <a:r>
              <a:rPr lang="en-US" sz="2400" dirty="0"/>
              <a:t>in R</a:t>
            </a:r>
          </a:p>
          <a:p>
            <a:pPr lvl="1"/>
            <a:r>
              <a:rPr lang="en-US" sz="2000" dirty="0"/>
              <a:t>plot(), lines(), points(), </a:t>
            </a:r>
            <a:r>
              <a:rPr lang="en-US" sz="2000" dirty="0" err="1"/>
              <a:t>hist</a:t>
            </a:r>
            <a:r>
              <a:rPr lang="en-US" sz="2000" dirty="0"/>
              <a:t>(), </a:t>
            </a:r>
            <a:r>
              <a:rPr lang="en-US" sz="2000" dirty="0" err="1"/>
              <a:t>barplot</a:t>
            </a:r>
            <a:r>
              <a:rPr lang="en-US" sz="2000" dirty="0"/>
              <a:t>(), boxplot() …</a:t>
            </a:r>
          </a:p>
          <a:p>
            <a:r>
              <a:rPr lang="en-US" sz="2400" dirty="0">
                <a:solidFill>
                  <a:schemeClr val="accent1"/>
                </a:solidFill>
              </a:rPr>
              <a:t>Customization</a:t>
            </a:r>
            <a:r>
              <a:rPr lang="en-US" sz="2400" dirty="0"/>
              <a:t> of plotting functions </a:t>
            </a:r>
          </a:p>
          <a:p>
            <a:pPr lvl="1"/>
            <a:r>
              <a:rPr lang="en-US" sz="2000" dirty="0" err="1"/>
              <a:t>Colours</a:t>
            </a:r>
            <a:r>
              <a:rPr lang="en-US" sz="2000" dirty="0"/>
              <a:t>, line types, line widths, plotting characters…</a:t>
            </a:r>
          </a:p>
          <a:p>
            <a:pPr lvl="1"/>
            <a:r>
              <a:rPr lang="en-US" sz="2000" dirty="0"/>
              <a:t>Titles, labels, legend…</a:t>
            </a:r>
          </a:p>
          <a:p>
            <a:r>
              <a:rPr lang="en-US" sz="2400" dirty="0">
                <a:solidFill>
                  <a:srgbClr val="4F81BD"/>
                </a:solidFill>
              </a:rPr>
              <a:t>Permanent graphic changes</a:t>
            </a:r>
          </a:p>
          <a:p>
            <a:r>
              <a:rPr lang="en-US" sz="2400" dirty="0">
                <a:solidFill>
                  <a:srgbClr val="4F81BD"/>
                </a:solidFill>
              </a:rPr>
              <a:t>Exporting graphics </a:t>
            </a:r>
            <a:r>
              <a:rPr lang="en-US" sz="2400" dirty="0"/>
              <a:t>in different formats</a:t>
            </a:r>
          </a:p>
        </p:txBody>
      </p:sp>
      <p:sp>
        <p:nvSpPr>
          <p:cNvPr id="3" name="Titre 2"/>
          <p:cNvSpPr>
            <a:spLocks noGrp="1"/>
          </p:cNvSpPr>
          <p:nvPr>
            <p:ph type="ctrTitle"/>
          </p:nvPr>
        </p:nvSpPr>
        <p:spPr>
          <a:xfrm>
            <a:off x="258501" y="216816"/>
            <a:ext cx="7943178" cy="620683"/>
          </a:xfrm>
        </p:spPr>
        <p:txBody>
          <a:bodyPr/>
          <a:lstStyle/>
          <a:p>
            <a:r>
              <a:rPr lang="en-US"/>
              <a:t>In a nutshell</a:t>
            </a:r>
            <a:endParaRPr lang="en-US" dirty="0"/>
          </a:p>
        </p:txBody>
      </p:sp>
      <p:sp>
        <p:nvSpPr>
          <p:cNvPr id="6" name="ZoneTexte 5">
            <a:extLst>
              <a:ext uri="{FF2B5EF4-FFF2-40B4-BE49-F238E27FC236}">
                <a16:creationId xmlns:a16="http://schemas.microsoft.com/office/drawing/2014/main" id="{51405BC9-EAF6-09DC-F929-AD584FB85024}"/>
              </a:ext>
            </a:extLst>
          </p:cNvPr>
          <p:cNvSpPr txBox="1"/>
          <p:nvPr/>
        </p:nvSpPr>
        <p:spPr>
          <a:xfrm>
            <a:off x="245097" y="5952432"/>
            <a:ext cx="8294915" cy="646331"/>
          </a:xfrm>
          <a:prstGeom prst="rect">
            <a:avLst/>
          </a:prstGeom>
          <a:noFill/>
        </p:spPr>
        <p:txBody>
          <a:bodyPr wrap="square">
            <a:spAutoFit/>
          </a:bodyPr>
          <a:lstStyle/>
          <a:p>
            <a:r>
              <a:rPr lang="en-GB" b="0" i="0" dirty="0">
                <a:solidFill>
                  <a:srgbClr val="1F2328"/>
                </a:solidFill>
                <a:effectLst/>
                <a:latin typeface="-apple-system"/>
              </a:rPr>
              <a:t>A nice resource  you may want to use as inspiration and reference for plotting:</a:t>
            </a:r>
            <a:br>
              <a:rPr lang="en-GB" b="0" i="0" dirty="0">
                <a:solidFill>
                  <a:srgbClr val="1F2328"/>
                </a:solidFill>
                <a:effectLst/>
                <a:latin typeface="-apple-system"/>
              </a:rPr>
            </a:br>
            <a:r>
              <a:rPr lang="en-GB" b="0" i="0" dirty="0">
                <a:solidFill>
                  <a:srgbClr val="1F2328"/>
                </a:solidFill>
                <a:effectLst/>
                <a:latin typeface="-apple-system"/>
              </a:rPr>
              <a:t> </a:t>
            </a:r>
            <a:r>
              <a:rPr lang="en-GB" b="0" i="0" u="none" strike="noStrike" dirty="0">
                <a:effectLst/>
                <a:latin typeface="-apple-system"/>
                <a:hlinkClick r:id="rId3"/>
              </a:rPr>
              <a:t>https://r-graph-gallery.com/index.html</a:t>
            </a:r>
            <a:endParaRPr lang="en-GB" dirty="0"/>
          </a:p>
        </p:txBody>
      </p:sp>
    </p:spTree>
    <p:extLst>
      <p:ext uri="{BB962C8B-B14F-4D97-AF65-F5344CB8AC3E}">
        <p14:creationId xmlns:p14="http://schemas.microsoft.com/office/powerpoint/2010/main" val="11245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1464770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Data representation</a:t>
            </a:r>
            <a:endParaRPr lang="en-US" sz="1500" kern="1200" dirty="0">
              <a:solidFill>
                <a:schemeClr val="bg1">
                  <a:lumMod val="50000"/>
                </a:schemeClr>
              </a:solidFill>
            </a:endParaRPr>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57458"/>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a:solidFill>
            <a:schemeClr val="bg1">
              <a:lumMod val="8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grpSp>
        <p:nvGrpSpPr>
          <p:cNvPr id="19" name="Grouper 18"/>
          <p:cNvGrpSpPr/>
          <p:nvPr/>
        </p:nvGrpSpPr>
        <p:grpSpPr>
          <a:xfrm>
            <a:off x="177941" y="1804268"/>
            <a:ext cx="7252395" cy="2183768"/>
            <a:chOff x="177941" y="1804268"/>
            <a:chExt cx="7252395" cy="2183768"/>
          </a:xfrm>
          <a:solidFill>
            <a:schemeClr val="bg1">
              <a:lumMod val="85000"/>
            </a:schemeClr>
          </a:solidFill>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grpSp>
      <p:sp>
        <p:nvSpPr>
          <p:cNvPr id="36" name="Rectangle 35"/>
          <p:cNvSpPr/>
          <p:nvPr/>
        </p:nvSpPr>
        <p:spPr>
          <a:xfrm>
            <a:off x="3104638" y="4108277"/>
            <a:ext cx="1287094" cy="369332"/>
          </a:xfrm>
          <a:prstGeom prst="rect">
            <a:avLst/>
          </a:prstGeom>
        </p:spPr>
        <p:txBody>
          <a:bodyPr wrap="none">
            <a:spAutoFit/>
          </a:bodyPr>
          <a:lstStyle/>
          <a:p>
            <a:r>
              <a:rPr lang="en-GB" b="1" dirty="0">
                <a:solidFill>
                  <a:schemeClr val="bg1">
                    <a:lumMod val="50000"/>
                  </a:schemeClr>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E60003"/>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
        <p:nvSpPr>
          <p:cNvPr id="21" name="Forme libre 14"/>
          <p:cNvSpPr/>
          <p:nvPr/>
        </p:nvSpPr>
        <p:spPr>
          <a:xfrm>
            <a:off x="5311278" y="3442686"/>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rgbClr val="7030A0"/>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endParaRPr lang="en-US" sz="1200"/>
          </a:p>
        </p:txBody>
      </p:sp>
    </p:spTree>
    <p:extLst>
      <p:ext uri="{BB962C8B-B14F-4D97-AF65-F5344CB8AC3E}">
        <p14:creationId xmlns:p14="http://schemas.microsoft.com/office/powerpoint/2010/main" val="63829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a:latin typeface="Calibri" charset="0"/>
                <a:ea typeface="Calibri" charset="0"/>
                <a:cs typeface="Calibri" charset="0"/>
              </a:rPr>
              <a:t>Building graphics in R</a:t>
            </a:r>
            <a:endParaRPr lang="en-GB" sz="3600" dirty="0">
              <a:latin typeface="Calibri" charset="0"/>
              <a:ea typeface="Calibri" charset="0"/>
              <a:cs typeface="Calibri" charset="0"/>
            </a:endParaRPr>
          </a:p>
        </p:txBody>
      </p:sp>
      <p:sp>
        <p:nvSpPr>
          <p:cNvPr id="3" name="Rounded Rectangle 19"/>
          <p:cNvSpPr/>
          <p:nvPr/>
        </p:nvSpPr>
        <p:spPr>
          <a:xfrm>
            <a:off x="1752735" y="3537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Tree>
    <p:extLst>
      <p:ext uri="{BB962C8B-B14F-4D97-AF65-F5344CB8AC3E}">
        <p14:creationId xmlns:p14="http://schemas.microsoft.com/office/powerpoint/2010/main" val="315796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7879296" cy="4044463"/>
          </a:xfrm>
        </p:spPr>
        <p:txBody>
          <a:bodyPr/>
          <a:lstStyle/>
          <a:p>
            <a:pPr marL="0" indent="0">
              <a:buNone/>
            </a:pPr>
            <a:r>
              <a:rPr lang="en-US" sz="2400" dirty="0"/>
              <a:t>R </a:t>
            </a:r>
            <a:r>
              <a:rPr lang="en-US" sz="2400" dirty="0">
                <a:solidFill>
                  <a:schemeClr val="tx1"/>
                </a:solidFill>
              </a:rPr>
              <a:t>is powerful </a:t>
            </a:r>
            <a:r>
              <a:rPr lang="en-US" sz="2400" dirty="0"/>
              <a:t>for</a:t>
            </a:r>
            <a:r>
              <a:rPr lang="en-US" sz="2400" dirty="0">
                <a:solidFill>
                  <a:schemeClr val="accent1"/>
                </a:solidFill>
              </a:rPr>
              <a:t> plotting </a:t>
            </a:r>
            <a:r>
              <a:rPr lang="en-US" sz="2400" dirty="0"/>
              <a:t>graphs and figures. It provides several plotting systems:</a:t>
            </a:r>
          </a:p>
          <a:p>
            <a:r>
              <a:rPr lang="en-US" sz="2400" dirty="0"/>
              <a:t>base         (widely used, comes with basic R installation)</a:t>
            </a:r>
          </a:p>
          <a:p>
            <a:r>
              <a:rPr lang="en-US" sz="2400" dirty="0"/>
              <a:t>ggplot2    (widely used, implements the </a:t>
            </a:r>
            <a:r>
              <a:rPr lang="en-US" sz="2400" i="1" dirty="0"/>
              <a:t>Grammar of    Graphics </a:t>
            </a:r>
            <a:r>
              <a:rPr lang="en-US" sz="2400" dirty="0"/>
              <a:t>(Wilkinson, Springer (2005)))</a:t>
            </a:r>
          </a:p>
          <a:p>
            <a:r>
              <a:rPr lang="en-US" sz="2400" dirty="0"/>
              <a:t>lattice       (mainly used for specialized needs, e.g. 3D plots)</a:t>
            </a:r>
          </a:p>
          <a:p>
            <a:endParaRPr lang="en-US" sz="2400" dirty="0"/>
          </a:p>
          <a:p>
            <a:pPr marL="0" indent="0">
              <a:buNone/>
            </a:pPr>
            <a:r>
              <a:rPr lang="en-US" sz="2400" dirty="0"/>
              <a:t>They have very different syntaxes, </a:t>
            </a:r>
            <a:r>
              <a:rPr lang="en-US" sz="2400" dirty="0">
                <a:solidFill>
                  <a:srgbClr val="4E81BD"/>
                </a:solidFill>
              </a:rPr>
              <a:t>cannot be mixed</a:t>
            </a:r>
            <a:r>
              <a:rPr lang="en-US" sz="2400" dirty="0"/>
              <a:t>, and need to be learned separately. </a:t>
            </a:r>
            <a:r>
              <a:rPr lang="en-US" sz="2400" dirty="0">
                <a:solidFill>
                  <a:schemeClr val="tx1"/>
                </a:solidFill>
              </a:rPr>
              <a:t>This course introduces the </a:t>
            </a:r>
            <a:r>
              <a:rPr lang="en-US" sz="2400" dirty="0">
                <a:solidFill>
                  <a:srgbClr val="4E81BD"/>
                </a:solidFill>
              </a:rPr>
              <a:t>R base plotting system</a:t>
            </a:r>
            <a:r>
              <a:rPr lang="en-US" sz="2400" dirty="0">
                <a:solidFill>
                  <a:schemeClr val="tx1"/>
                </a:solidFill>
              </a:rPr>
              <a:t>.</a:t>
            </a:r>
          </a:p>
        </p:txBody>
      </p:sp>
      <p:sp>
        <p:nvSpPr>
          <p:cNvPr id="4" name="Titre 3"/>
          <p:cNvSpPr>
            <a:spLocks noGrp="1"/>
          </p:cNvSpPr>
          <p:nvPr>
            <p:ph type="ctrTitle"/>
          </p:nvPr>
        </p:nvSpPr>
        <p:spPr>
          <a:xfrm>
            <a:off x="258501" y="344402"/>
            <a:ext cx="7943178" cy="387798"/>
          </a:xfrm>
        </p:spPr>
        <p:txBody>
          <a:bodyPr/>
          <a:lstStyle/>
          <a:p>
            <a:r>
              <a:rPr lang="en-US" sz="2800" dirty="0"/>
              <a:t>R graphics</a:t>
            </a:r>
          </a:p>
        </p:txBody>
      </p:sp>
    </p:spTree>
    <p:extLst>
      <p:ext uri="{BB962C8B-B14F-4D97-AF65-F5344CB8AC3E}">
        <p14:creationId xmlns:p14="http://schemas.microsoft.com/office/powerpoint/2010/main" val="33280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8500329" cy="3206263"/>
          </a:xfrm>
        </p:spPr>
        <p:txBody>
          <a:bodyPr/>
          <a:lstStyle/>
          <a:p>
            <a:pPr marL="0" indent="0">
              <a:buNone/>
            </a:pPr>
            <a:endParaRPr lang="en-US" sz="2400" dirty="0">
              <a:solidFill>
                <a:schemeClr val="accent1"/>
              </a:solidFill>
            </a:endParaRPr>
          </a:p>
          <a:p>
            <a:pPr marL="0" indent="0">
              <a:buNone/>
            </a:pPr>
            <a:r>
              <a:rPr lang="en-US" sz="2400" dirty="0">
                <a:solidFill>
                  <a:schemeClr val="tx1"/>
                </a:solidFill>
              </a:rPr>
              <a:t>Plots are built up step by step with multiple function calls.</a:t>
            </a:r>
          </a:p>
          <a:p>
            <a:pPr>
              <a:spcBef>
                <a:spcPts val="1200"/>
              </a:spcBef>
            </a:pPr>
            <a:r>
              <a:rPr lang="en-US" sz="2400" dirty="0">
                <a:solidFill>
                  <a:schemeClr val="accent1"/>
                </a:solidFill>
              </a:rPr>
              <a:t>High-level graphics functions:</a:t>
            </a:r>
          </a:p>
          <a:p>
            <a:pPr lvl="1"/>
            <a:r>
              <a:rPr lang="en-US" sz="2000" dirty="0"/>
              <a:t>Draw a new plot. Tailor its appearance with optional arguments.</a:t>
            </a:r>
          </a:p>
          <a:p>
            <a:pPr marL="266700" lvl="1" indent="0">
              <a:buNone/>
            </a:pPr>
            <a:endParaRPr lang="en-US" sz="2000" dirty="0">
              <a:solidFill>
                <a:srgbClr val="4F81BD"/>
              </a:solidFill>
            </a:endParaRPr>
          </a:p>
          <a:p>
            <a:pPr marL="266700" lvl="1" indent="-266700">
              <a:spcBef>
                <a:spcPts val="1200"/>
              </a:spcBef>
            </a:pPr>
            <a:r>
              <a:rPr lang="en-US" dirty="0">
                <a:solidFill>
                  <a:schemeClr val="accent1"/>
                </a:solidFill>
              </a:rPr>
              <a:t>Low-level graphics functions: </a:t>
            </a:r>
          </a:p>
          <a:p>
            <a:pPr lvl="1"/>
            <a:r>
              <a:rPr lang="en-US" sz="2000" dirty="0"/>
              <a:t>Add graphical elements to an existing plot, piece by piece.</a:t>
            </a:r>
          </a:p>
          <a:p>
            <a:pPr marL="266700" lvl="1" indent="0">
              <a:buNone/>
            </a:pPr>
            <a:endParaRPr lang="en-US" dirty="0"/>
          </a:p>
          <a:p>
            <a:pPr marL="266700" lvl="1" indent="0">
              <a:buNone/>
            </a:pPr>
            <a:endParaRPr lang="en-US" dirty="0"/>
          </a:p>
        </p:txBody>
      </p:sp>
      <p:sp>
        <p:nvSpPr>
          <p:cNvPr id="4" name="Titre 3"/>
          <p:cNvSpPr>
            <a:spLocks noGrp="1"/>
          </p:cNvSpPr>
          <p:nvPr>
            <p:ph type="ctrTitle"/>
          </p:nvPr>
        </p:nvSpPr>
        <p:spPr>
          <a:xfrm>
            <a:off x="258501" y="344402"/>
            <a:ext cx="7943178" cy="387798"/>
          </a:xfrm>
        </p:spPr>
        <p:txBody>
          <a:bodyPr/>
          <a:lstStyle/>
          <a:p>
            <a:r>
              <a:rPr lang="en-US" sz="2800" dirty="0"/>
              <a:t>R base plotting system</a:t>
            </a:r>
          </a:p>
        </p:txBody>
      </p:sp>
    </p:spTree>
    <p:extLst>
      <p:ext uri="{BB962C8B-B14F-4D97-AF65-F5344CB8AC3E}">
        <p14:creationId xmlns:p14="http://schemas.microsoft.com/office/powerpoint/2010/main" val="20563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000" dirty="0"/>
              <a:t>The generic function is </a:t>
            </a:r>
            <a:r>
              <a:rPr lang="en-US" sz="2000" b="1" dirty="0">
                <a:solidFill>
                  <a:srgbClr val="4F81BD"/>
                </a:solidFill>
              </a:rPr>
              <a:t>plot()</a:t>
            </a:r>
            <a:r>
              <a:rPr lang="en-US" sz="2000" dirty="0"/>
              <a:t>, which plots a variable </a:t>
            </a:r>
            <a:r>
              <a:rPr lang="en-US" sz="2000" i="1" dirty="0"/>
              <a:t>y</a:t>
            </a:r>
            <a:r>
              <a:rPr lang="en-US" sz="2000" dirty="0"/>
              <a:t> against a variable </a:t>
            </a:r>
            <a:r>
              <a:rPr lang="en-US" sz="2000" i="1" dirty="0"/>
              <a:t>x</a:t>
            </a:r>
            <a:r>
              <a:rPr lang="en-US" sz="2000" dirty="0"/>
              <a:t>.</a:t>
            </a:r>
          </a:p>
          <a:p>
            <a:r>
              <a:rPr lang="en-US" sz="2000" dirty="0"/>
              <a:t>Takes the argument </a:t>
            </a:r>
            <a:r>
              <a:rPr lang="en-US" sz="2000" b="1" dirty="0"/>
              <a:t>type</a:t>
            </a:r>
            <a:r>
              <a:rPr lang="en-US" sz="2000" dirty="0"/>
              <a:t> to indicate the </a:t>
            </a:r>
            <a:r>
              <a:rPr lang="en-US" sz="2000" dirty="0">
                <a:solidFill>
                  <a:srgbClr val="4F81BD"/>
                </a:solidFill>
              </a:rPr>
              <a:t>type of plot </a:t>
            </a:r>
            <a:r>
              <a:rPr lang="en-US" sz="2000" dirty="0"/>
              <a:t>("</a:t>
            </a:r>
            <a:r>
              <a:rPr lang="en-US" sz="2000" b="1" dirty="0"/>
              <a:t>l"</a:t>
            </a:r>
            <a:r>
              <a:rPr lang="en-US" sz="2000" dirty="0"/>
              <a:t> for lines, "</a:t>
            </a:r>
            <a:r>
              <a:rPr lang="en-US" sz="2000" b="1" dirty="0"/>
              <a:t>p"</a:t>
            </a:r>
            <a:r>
              <a:rPr lang="en-US" sz="2000" dirty="0"/>
              <a:t> for points, "</a:t>
            </a:r>
            <a:r>
              <a:rPr lang="en-US" sz="2000" b="1" dirty="0"/>
              <a:t>b"</a:t>
            </a:r>
            <a:r>
              <a:rPr lang="en-US" sz="2000" dirty="0"/>
              <a:t> for both, etc.). The default is </a:t>
            </a:r>
            <a:r>
              <a:rPr lang="en-US" sz="2000" b="1" dirty="0"/>
              <a:t>points</a:t>
            </a:r>
            <a:r>
              <a:rPr lang="en-US" sz="2000" dirty="0"/>
              <a:t>.</a:t>
            </a:r>
          </a:p>
          <a:p>
            <a:pPr marL="0" indent="0">
              <a:buNone/>
            </a:pPr>
            <a:endParaRPr lang="en-US" sz="2000" dirty="0">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&lt;- 1:100</a:t>
            </a:r>
          </a:p>
          <a:p>
            <a:pPr marL="0" indent="0">
              <a:buNone/>
            </a:pPr>
            <a:r>
              <a:rPr lang="es-ES_tradnl" sz="1800" dirty="0">
                <a:solidFill>
                  <a:srgbClr val="4F81BD"/>
                </a:solidFill>
                <a:latin typeface="Lucida Console" panose="020B0609040504020204" pitchFamily="49" charset="0"/>
                <a:ea typeface="Courier" charset="0"/>
                <a:cs typeface="Courier" charset="0"/>
              </a:rPr>
              <a:t>&gt; y &lt;- log(x) + (x/100)^5</a:t>
            </a:r>
          </a:p>
          <a:p>
            <a:pPr marL="0" indent="0">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 </a:t>
            </a:r>
            <a:r>
              <a:rPr lang="es-ES_tradnl" sz="1800" dirty="0">
                <a:solidFill>
                  <a:schemeClr val="accent3">
                    <a:lumMod val="75000"/>
                  </a:schemeClr>
                </a:solidFill>
                <a:latin typeface="Lucida Console" panose="020B0609040504020204" pitchFamily="49" charset="0"/>
                <a:ea typeface="Courier" charset="0"/>
                <a:cs typeface="Courier" charset="0"/>
              </a:rPr>
              <a:t># </a:t>
            </a:r>
            <a:r>
              <a:rPr lang="es-ES_tradnl" sz="1800" dirty="0" err="1">
                <a:solidFill>
                  <a:schemeClr val="accent3">
                    <a:lumMod val="75000"/>
                  </a:schemeClr>
                </a:solidFill>
                <a:latin typeface="Lucida Console" panose="020B0609040504020204" pitchFamily="49" charset="0"/>
                <a:ea typeface="Courier" charset="0"/>
                <a:cs typeface="Courier" charset="0"/>
              </a:rPr>
              <a:t>equivalent</a:t>
            </a:r>
            <a:r>
              <a:rPr lang="es-ES_tradnl" sz="1800" dirty="0">
                <a:solidFill>
                  <a:schemeClr val="accent3">
                    <a:lumMod val="75000"/>
                  </a:schemeClr>
                </a:solidFill>
                <a:latin typeface="Lucida Console" panose="020B0609040504020204" pitchFamily="49" charset="0"/>
                <a:ea typeface="Courier" charset="0"/>
                <a:cs typeface="Courier" charset="0"/>
              </a:rPr>
              <a:t> to </a:t>
            </a:r>
            <a:r>
              <a:rPr lang="es-ES_tradnl" sz="1800" dirty="0" err="1">
                <a:solidFill>
                  <a:schemeClr val="accent3">
                    <a:lumMod val="75000"/>
                  </a:schemeClr>
                </a:solidFill>
                <a:latin typeface="Lucida Console" panose="020B0609040504020204" pitchFamily="49" charset="0"/>
                <a:ea typeface="Courier" charset="0"/>
                <a:cs typeface="Courier" charset="0"/>
              </a:rPr>
              <a:t>plot</a:t>
            </a:r>
            <a:r>
              <a:rPr lang="es-ES_tradnl" sz="1800" dirty="0">
                <a:solidFill>
                  <a:schemeClr val="accent3">
                    <a:lumMod val="75000"/>
                  </a:schemeClr>
                </a:solidFill>
                <a:latin typeface="Lucida Console" panose="020B0609040504020204" pitchFamily="49" charset="0"/>
                <a:ea typeface="Courier" charset="0"/>
                <a:cs typeface="Courier" charset="0"/>
              </a:rPr>
              <a:t>(x, y, </a:t>
            </a:r>
            <a:r>
              <a:rPr lang="es-ES_tradnl" sz="1800" dirty="0" err="1">
                <a:solidFill>
                  <a:schemeClr val="accent3">
                    <a:lumMod val="75000"/>
                  </a:schemeClr>
                </a:solidFill>
                <a:latin typeface="Lucida Console" panose="020B0609040504020204" pitchFamily="49" charset="0"/>
                <a:ea typeface="Courier" charset="0"/>
                <a:cs typeface="Courier" charset="0"/>
              </a:rPr>
              <a:t>type</a:t>
            </a:r>
            <a:r>
              <a:rPr lang="es-ES_tradnl" sz="1800" dirty="0">
                <a:solidFill>
                  <a:schemeClr val="accent3">
                    <a:lumMod val="75000"/>
                  </a:schemeClr>
                </a:solidFill>
                <a:latin typeface="Lucida Console" panose="020B0609040504020204" pitchFamily="49" charset="0"/>
                <a:ea typeface="Courier" charset="0"/>
                <a:cs typeface="Courier" charset="0"/>
              </a:rPr>
              <a:t>="p")</a:t>
            </a:r>
            <a:endParaRPr lang="en-US" sz="1800" dirty="0">
              <a:solidFill>
                <a:schemeClr val="accent3">
                  <a:lumMod val="75000"/>
                </a:schemeClr>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Plotting - the basics</a:t>
            </a:r>
          </a:p>
        </p:txBody>
      </p:sp>
      <p:pic>
        <p:nvPicPr>
          <p:cNvPr id="5" name="Image 4" descr="plot1.Rplot.pdf"/>
          <p:cNvPicPr>
            <a:picLocks noChangeAspect="1"/>
          </p:cNvPicPr>
          <p:nvPr/>
        </p:nvPicPr>
        <p:blipFill rotWithShape="1">
          <a:blip r:embed="rId3">
            <a:extLst>
              <a:ext uri="{28A0092B-C50C-407E-A947-70E740481C1C}">
                <a14:useLocalDpi xmlns:a14="http://schemas.microsoft.com/office/drawing/2010/main" val="0"/>
              </a:ext>
            </a:extLst>
          </a:blip>
          <a:srcRect t="13780" r="3258" b="4724"/>
          <a:stretch/>
        </p:blipFill>
        <p:spPr>
          <a:xfrm>
            <a:off x="1037841" y="4017433"/>
            <a:ext cx="7163838" cy="2628900"/>
          </a:xfrm>
          <a:prstGeom prst="rect">
            <a:avLst/>
          </a:prstGeom>
        </p:spPr>
      </p:pic>
    </p:spTree>
    <p:extLst>
      <p:ext uri="{BB962C8B-B14F-4D97-AF65-F5344CB8AC3E}">
        <p14:creationId xmlns:p14="http://schemas.microsoft.com/office/powerpoint/2010/main" val="3543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1611_nofrill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61121_network_analysis_course.pptx" id="{47CF159A-AF29-452A-AEAF-93745055383E}" vid="{E6BFC192-08A6-4E7F-9643-BD5C72BF8AA0}"/>
    </a:ext>
  </a:extLst>
</a:theme>
</file>

<file path=ppt/theme/theme6.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TotalTime>
  <Words>10433</Words>
  <Application>Microsoft Office PowerPoint</Application>
  <PresentationFormat>On-screen Show (4:3)</PresentationFormat>
  <Paragraphs>966</Paragraphs>
  <Slides>56</Slides>
  <Notes>53</Notes>
  <HiddenSlides>11</HiddenSlides>
  <MMClips>0</MMClips>
  <ScaleCrop>false</ScaleCrop>
  <HeadingPairs>
    <vt:vector size="4" baseType="variant">
      <vt:variant>
        <vt:lpstr>Theme</vt:lpstr>
      </vt:variant>
      <vt:variant>
        <vt:i4>5</vt:i4>
      </vt:variant>
      <vt:variant>
        <vt:lpstr>Slide Titles</vt:lpstr>
      </vt:variant>
      <vt:variant>
        <vt:i4>56</vt:i4>
      </vt:variant>
    </vt:vector>
  </HeadingPairs>
  <TitlesOfParts>
    <vt:vector size="61" baseType="lpstr">
      <vt:lpstr>Conception personnalisée</vt:lpstr>
      <vt:lpstr>1_Conception personnalisée</vt:lpstr>
      <vt:lpstr>SIB Template</vt:lpstr>
      <vt:lpstr>Office Theme</vt:lpstr>
      <vt:lpstr>201611_nofrills</vt:lpstr>
      <vt:lpstr>First steps with R in Life Sciences: Graphics</vt:lpstr>
      <vt:lpstr>PowerPoint Presentation</vt:lpstr>
      <vt:lpstr>PowerPoint Presentation</vt:lpstr>
      <vt:lpstr>PowerPoint Presentation</vt:lpstr>
      <vt:lpstr>PowerPoint Presentation</vt:lpstr>
      <vt:lpstr>Building graphics in R</vt:lpstr>
      <vt:lpstr>R graphics</vt:lpstr>
      <vt:lpstr>R base plotting system</vt:lpstr>
      <vt:lpstr>Plotting - the basics</vt:lpstr>
      <vt:lpstr>Adding elements to a plot</vt:lpstr>
      <vt:lpstr>Customizing plots – Part 1</vt:lpstr>
      <vt:lpstr>R line types, to use with lty</vt:lpstr>
      <vt:lpstr>R plotting characters, to use with pch</vt:lpstr>
      <vt:lpstr>R color names</vt:lpstr>
      <vt:lpstr>Customizing plots – Part 2</vt:lpstr>
      <vt:lpstr>Customizing plots – Part 3</vt:lpstr>
      <vt:lpstr>How to get data for practicing and playing – Part 1</vt:lpstr>
      <vt:lpstr>How to get data for practicing and playing – Part 2</vt:lpstr>
      <vt:lpstr>How to get data for practicing and playing – Part 2</vt:lpstr>
      <vt:lpstr>The hist() function</vt:lpstr>
      <vt:lpstr>The hist() and density() functions</vt:lpstr>
      <vt:lpstr>The boxplot() function</vt:lpstr>
      <vt:lpstr>The boxplot() function</vt:lpstr>
      <vt:lpstr>Boxplot: data and plotting code</vt:lpstr>
      <vt:lpstr>More boxplots</vt:lpstr>
      <vt:lpstr>More boxplots: data preparation</vt:lpstr>
      <vt:lpstr>More boxplots: plotting code</vt:lpstr>
      <vt:lpstr>The abline() function</vt:lpstr>
      <vt:lpstr>Example 1: Horizontal and vertical lines</vt:lpstr>
      <vt:lpstr>Example 2: Fitting a trend line</vt:lpstr>
      <vt:lpstr>Draftsman's or Pairs Scatter Plots</vt:lpstr>
      <vt:lpstr>PowerPoint Presentation</vt:lpstr>
      <vt:lpstr>Excursus: Coloring data points in the iris data(I)</vt:lpstr>
      <vt:lpstr>Excursus: Coloring data points in the iris data</vt:lpstr>
      <vt:lpstr>PowerPoint Presentation</vt:lpstr>
      <vt:lpstr>The barplot() function</vt:lpstr>
      <vt:lpstr>Customized barplot with sd error bars</vt:lpstr>
      <vt:lpstr>Customized barplot with sd error bars (I)</vt:lpstr>
      <vt:lpstr>Customized barplots with sd error bars (II) </vt:lpstr>
      <vt:lpstr>Customized barplots with sd error bars (III)</vt:lpstr>
      <vt:lpstr>Customized barplots with sd error bars (IV)</vt:lpstr>
      <vt:lpstr>Customized barplot with sd error bars</vt:lpstr>
      <vt:lpstr>Barplot digression… </vt:lpstr>
      <vt:lpstr>PowerPoint Presentation</vt:lpstr>
      <vt:lpstr>Permanent Graphic Changes (I)</vt:lpstr>
      <vt:lpstr>PowerPoint Presentation</vt:lpstr>
      <vt:lpstr>Permanent Graphic Changes (II)</vt:lpstr>
      <vt:lpstr>Resetting par()</vt:lpstr>
      <vt:lpstr>Saving figures to files</vt:lpstr>
      <vt:lpstr>Arguments to graphics export functions</vt:lpstr>
      <vt:lpstr>Multi-page vs single page output</vt:lpstr>
      <vt:lpstr>PowerPoint Presentation</vt:lpstr>
      <vt:lpstr>PowerPoint Presentation</vt:lpstr>
      <vt:lpstr>In a nutshell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DM, LW, WD;TJ</dc:creator>
  <cp:lastModifiedBy>Diana Marek</cp:lastModifiedBy>
  <cp:revision>3236</cp:revision>
  <cp:lastPrinted>2018-12-05T15:04:36Z</cp:lastPrinted>
  <dcterms:created xsi:type="dcterms:W3CDTF">2012-01-20T09:16:18Z</dcterms:created>
  <dcterms:modified xsi:type="dcterms:W3CDTF">2023-10-17T07:22:51Z</dcterms:modified>
</cp:coreProperties>
</file>